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56" r:id="rId2"/>
    <p:sldId id="402" r:id="rId3"/>
    <p:sldId id="401" r:id="rId4"/>
    <p:sldId id="400" r:id="rId5"/>
    <p:sldId id="258" r:id="rId6"/>
    <p:sldId id="403" r:id="rId7"/>
    <p:sldId id="413" r:id="rId8"/>
    <p:sldId id="404" r:id="rId9"/>
    <p:sldId id="380" r:id="rId10"/>
    <p:sldId id="377" r:id="rId11"/>
    <p:sldId id="316" r:id="rId12"/>
    <p:sldId id="406" r:id="rId13"/>
    <p:sldId id="411" r:id="rId14"/>
    <p:sldId id="412" r:id="rId15"/>
    <p:sldId id="410" r:id="rId16"/>
    <p:sldId id="405" r:id="rId17"/>
    <p:sldId id="407" r:id="rId18"/>
    <p:sldId id="375" r:id="rId19"/>
    <p:sldId id="386" r:id="rId20"/>
    <p:sldId id="269" r:id="rId21"/>
    <p:sldId id="396" r:id="rId22"/>
    <p:sldId id="263" r:id="rId23"/>
    <p:sldId id="259" r:id="rId24"/>
    <p:sldId id="379" r:id="rId25"/>
    <p:sldId id="414" r:id="rId26"/>
    <p:sldId id="268" r:id="rId27"/>
    <p:sldId id="376" r:id="rId28"/>
    <p:sldId id="275" r:id="rId29"/>
    <p:sldId id="257" r:id="rId30"/>
    <p:sldId id="378" r:id="rId31"/>
    <p:sldId id="280" r:id="rId32"/>
    <p:sldId id="367" r:id="rId33"/>
    <p:sldId id="381" r:id="rId34"/>
    <p:sldId id="279" r:id="rId35"/>
    <p:sldId id="273" r:id="rId36"/>
    <p:sldId id="266" r:id="rId37"/>
    <p:sldId id="409" r:id="rId38"/>
    <p:sldId id="374" r:id="rId39"/>
    <p:sldId id="261" r:id="rId40"/>
    <p:sldId id="368" r:id="rId41"/>
    <p:sldId id="416" r:id="rId42"/>
    <p:sldId id="382" r:id="rId43"/>
    <p:sldId id="364" r:id="rId44"/>
    <p:sldId id="399" r:id="rId45"/>
    <p:sldId id="408" r:id="rId46"/>
    <p:sldId id="373" r:id="rId47"/>
    <p:sldId id="370" r:id="rId48"/>
    <p:sldId id="277" r:id="rId49"/>
    <p:sldId id="276" r:id="rId50"/>
    <p:sldId id="387" r:id="rId51"/>
    <p:sldId id="267" r:id="rId52"/>
    <p:sldId id="265" r:id="rId53"/>
    <p:sldId id="371" r:id="rId54"/>
    <p:sldId id="262" r:id="rId55"/>
    <p:sldId id="415" r:id="rId56"/>
    <p:sldId id="281" r:id="rId57"/>
    <p:sldId id="282" r:id="rId58"/>
    <p:sldId id="384" r:id="rId59"/>
    <p:sldId id="319" r:id="rId60"/>
    <p:sldId id="395" r:id="rId61"/>
    <p:sldId id="417"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5" autoAdjust="0"/>
    <p:restoredTop sz="94660"/>
  </p:normalViewPr>
  <p:slideViewPr>
    <p:cSldViewPr snapToGrid="0">
      <p:cViewPr varScale="1">
        <p:scale>
          <a:sx n="100" d="100"/>
          <a:sy n="100" d="100"/>
        </p:scale>
        <p:origin x="448" y="5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5B6FF8-0934-45AD-8C47-A8EBFCDAD6D2}" type="datetimeFigureOut">
              <a:rPr lang="en-US" smtClean="0"/>
              <a:t>5/2/2021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D77FAB-E7D8-4C62-AD0B-9621052D6105}" type="slidenum">
              <a:rPr lang="en-US" smtClean="0"/>
              <a:t>‹#›</a:t>
            </a:fld>
            <a:endParaRPr lang="en-US"/>
          </a:p>
        </p:txBody>
      </p:sp>
    </p:spTree>
    <p:extLst>
      <p:ext uri="{BB962C8B-B14F-4D97-AF65-F5344CB8AC3E}">
        <p14:creationId xmlns:p14="http://schemas.microsoft.com/office/powerpoint/2010/main" val="1882264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E682B833-52ED-4E76-B32B-0D5E186DD74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8A57B4FB-3485-4379-8378-BF9E2403645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China alone adds one coal fired plant per week; Germany may follow as it tries to replace its nuclear plants.  Global temperature trends downward as CO2 trends upward.</a:t>
            </a:r>
          </a:p>
        </p:txBody>
      </p:sp>
      <p:sp>
        <p:nvSpPr>
          <p:cNvPr id="22532" name="Slide Number Placeholder 3">
            <a:extLst>
              <a:ext uri="{FF2B5EF4-FFF2-40B4-BE49-F238E27FC236}">
                <a16:creationId xmlns:a16="http://schemas.microsoft.com/office/drawing/2014/main" id="{180663EE-DF7E-496E-849F-AB7FA105EF8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22E0E32-171B-4D48-B18E-65C9BBDA8A64}" type="slidenum">
              <a:rPr lang="en-US" altLang="en-US"/>
              <a:pPr eaLnBrk="1" hangingPunct="1"/>
              <a:t>19</a:t>
            </a:fld>
            <a:endParaRPr lang="en-US" altLang="en-US"/>
          </a:p>
        </p:txBody>
      </p:sp>
    </p:spTree>
    <p:extLst>
      <p:ext uri="{BB962C8B-B14F-4D97-AF65-F5344CB8AC3E}">
        <p14:creationId xmlns:p14="http://schemas.microsoft.com/office/powerpoint/2010/main" val="1715982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1D0AFAE2-A371-4106-958C-AF003ED674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9F2796D5-9F6D-4C06-860F-0AF040FD1E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Facts of life</a:t>
            </a:r>
          </a:p>
        </p:txBody>
      </p:sp>
      <p:sp>
        <p:nvSpPr>
          <p:cNvPr id="22532" name="Slide Number Placeholder 3">
            <a:extLst>
              <a:ext uri="{FF2B5EF4-FFF2-40B4-BE49-F238E27FC236}">
                <a16:creationId xmlns:a16="http://schemas.microsoft.com/office/drawing/2014/main" id="{B3085DE4-2390-424B-A724-CDB2EC22536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F1E8DFFA-83C7-4E67-9E74-A5AAE270C066}" type="slidenum">
              <a:rPr lang="en-US" altLang="en-US"/>
              <a:pPr/>
              <a:t>38</a:t>
            </a:fld>
            <a:endParaRPr lang="en-US" altLang="en-US"/>
          </a:p>
        </p:txBody>
      </p:sp>
    </p:spTree>
    <p:extLst>
      <p:ext uri="{BB962C8B-B14F-4D97-AF65-F5344CB8AC3E}">
        <p14:creationId xmlns:p14="http://schemas.microsoft.com/office/powerpoint/2010/main" val="3478669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E578C-3DAF-416A-AAA5-74E9881715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EB9CB6-7547-4258-9183-04EAE186C9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CC4FEB-A8F5-4EF6-A80F-710897619BEA}"/>
              </a:ext>
            </a:extLst>
          </p:cNvPr>
          <p:cNvSpPr>
            <a:spLocks noGrp="1"/>
          </p:cNvSpPr>
          <p:nvPr>
            <p:ph type="dt" sz="half" idx="10"/>
          </p:nvPr>
        </p:nvSpPr>
        <p:spPr/>
        <p:txBody>
          <a:bodyPr/>
          <a:lstStyle/>
          <a:p>
            <a:fld id="{37CA5633-BE64-4ADD-B13D-8254CF292822}" type="datetimeFigureOut">
              <a:rPr lang="en-US" smtClean="0"/>
              <a:t>5/2/2021</a:t>
            </a:fld>
            <a:endParaRPr lang="en-US"/>
          </a:p>
        </p:txBody>
      </p:sp>
      <p:sp>
        <p:nvSpPr>
          <p:cNvPr id="5" name="Footer Placeholder 4">
            <a:extLst>
              <a:ext uri="{FF2B5EF4-FFF2-40B4-BE49-F238E27FC236}">
                <a16:creationId xmlns:a16="http://schemas.microsoft.com/office/drawing/2014/main" id="{B6D743D4-83B2-4292-81C5-48EAC7CF5F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0095B2-2A08-4C92-8BB0-D069C49B9357}"/>
              </a:ext>
            </a:extLst>
          </p:cNvPr>
          <p:cNvSpPr>
            <a:spLocks noGrp="1"/>
          </p:cNvSpPr>
          <p:nvPr>
            <p:ph type="sldNum" sz="quarter" idx="12"/>
          </p:nvPr>
        </p:nvSpPr>
        <p:spPr/>
        <p:txBody>
          <a:bodyPr/>
          <a:lstStyle/>
          <a:p>
            <a:fld id="{FC72F2CC-DBDD-4B4D-83A1-7E948D9226B5}" type="slidenum">
              <a:rPr lang="en-US" smtClean="0"/>
              <a:t>‹#›</a:t>
            </a:fld>
            <a:endParaRPr lang="en-US"/>
          </a:p>
        </p:txBody>
      </p:sp>
    </p:spTree>
    <p:extLst>
      <p:ext uri="{BB962C8B-B14F-4D97-AF65-F5344CB8AC3E}">
        <p14:creationId xmlns:p14="http://schemas.microsoft.com/office/powerpoint/2010/main" val="2688088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DF12-CAC5-4C2E-AA26-521FF49D29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93F4D3-0E98-4B04-BFB5-9308D80C4A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7F8989-0EDC-4E2D-A676-D90522E3C0F1}"/>
              </a:ext>
            </a:extLst>
          </p:cNvPr>
          <p:cNvSpPr>
            <a:spLocks noGrp="1"/>
          </p:cNvSpPr>
          <p:nvPr>
            <p:ph type="dt" sz="half" idx="10"/>
          </p:nvPr>
        </p:nvSpPr>
        <p:spPr/>
        <p:txBody>
          <a:bodyPr/>
          <a:lstStyle/>
          <a:p>
            <a:fld id="{37CA5633-BE64-4ADD-B13D-8254CF292822}" type="datetimeFigureOut">
              <a:rPr lang="en-US" smtClean="0"/>
              <a:t>5/2/2021</a:t>
            </a:fld>
            <a:endParaRPr lang="en-US"/>
          </a:p>
        </p:txBody>
      </p:sp>
      <p:sp>
        <p:nvSpPr>
          <p:cNvPr id="5" name="Footer Placeholder 4">
            <a:extLst>
              <a:ext uri="{FF2B5EF4-FFF2-40B4-BE49-F238E27FC236}">
                <a16:creationId xmlns:a16="http://schemas.microsoft.com/office/drawing/2014/main" id="{6DE03AAF-02A6-4161-B4BA-F3EF5E4C47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AC7EA-D482-45FB-87A1-C7B94793825A}"/>
              </a:ext>
            </a:extLst>
          </p:cNvPr>
          <p:cNvSpPr>
            <a:spLocks noGrp="1"/>
          </p:cNvSpPr>
          <p:nvPr>
            <p:ph type="sldNum" sz="quarter" idx="12"/>
          </p:nvPr>
        </p:nvSpPr>
        <p:spPr/>
        <p:txBody>
          <a:bodyPr/>
          <a:lstStyle/>
          <a:p>
            <a:fld id="{FC72F2CC-DBDD-4B4D-83A1-7E948D9226B5}" type="slidenum">
              <a:rPr lang="en-US" smtClean="0"/>
              <a:t>‹#›</a:t>
            </a:fld>
            <a:endParaRPr lang="en-US"/>
          </a:p>
        </p:txBody>
      </p:sp>
    </p:spTree>
    <p:extLst>
      <p:ext uri="{BB962C8B-B14F-4D97-AF65-F5344CB8AC3E}">
        <p14:creationId xmlns:p14="http://schemas.microsoft.com/office/powerpoint/2010/main" val="2247168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7402D-CA3C-4EDA-9FE9-A3233880CC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25F7FD-AD8E-42D2-9890-B94CC18D22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CAD5FC-7BE4-4B61-A42F-AF0DADB3C1A1}"/>
              </a:ext>
            </a:extLst>
          </p:cNvPr>
          <p:cNvSpPr>
            <a:spLocks noGrp="1"/>
          </p:cNvSpPr>
          <p:nvPr>
            <p:ph type="dt" sz="half" idx="10"/>
          </p:nvPr>
        </p:nvSpPr>
        <p:spPr/>
        <p:txBody>
          <a:bodyPr/>
          <a:lstStyle/>
          <a:p>
            <a:fld id="{37CA5633-BE64-4ADD-B13D-8254CF292822}" type="datetimeFigureOut">
              <a:rPr lang="en-US" smtClean="0"/>
              <a:t>5/2/2021</a:t>
            </a:fld>
            <a:endParaRPr lang="en-US"/>
          </a:p>
        </p:txBody>
      </p:sp>
      <p:sp>
        <p:nvSpPr>
          <p:cNvPr id="5" name="Footer Placeholder 4">
            <a:extLst>
              <a:ext uri="{FF2B5EF4-FFF2-40B4-BE49-F238E27FC236}">
                <a16:creationId xmlns:a16="http://schemas.microsoft.com/office/drawing/2014/main" id="{6CA88843-4BF6-4BAE-9683-555B797FA9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56F329-3A62-4A1D-8822-41FD39F8E135}"/>
              </a:ext>
            </a:extLst>
          </p:cNvPr>
          <p:cNvSpPr>
            <a:spLocks noGrp="1"/>
          </p:cNvSpPr>
          <p:nvPr>
            <p:ph type="sldNum" sz="quarter" idx="12"/>
          </p:nvPr>
        </p:nvSpPr>
        <p:spPr/>
        <p:txBody>
          <a:bodyPr/>
          <a:lstStyle/>
          <a:p>
            <a:fld id="{FC72F2CC-DBDD-4B4D-83A1-7E948D9226B5}" type="slidenum">
              <a:rPr lang="en-US" smtClean="0"/>
              <a:t>‹#›</a:t>
            </a:fld>
            <a:endParaRPr lang="en-US"/>
          </a:p>
        </p:txBody>
      </p:sp>
    </p:spTree>
    <p:extLst>
      <p:ext uri="{BB962C8B-B14F-4D97-AF65-F5344CB8AC3E}">
        <p14:creationId xmlns:p14="http://schemas.microsoft.com/office/powerpoint/2010/main" val="1640237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55532-49A8-4FEE-95A6-FC0CEF01A8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13EC9B-92EC-4A02-90E7-A9ABD4A1CA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26ACAF-E465-4166-B207-21D6EDEFD4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93D5D6-F31E-4349-9A1F-1AB4876442A6}"/>
              </a:ext>
            </a:extLst>
          </p:cNvPr>
          <p:cNvSpPr>
            <a:spLocks noGrp="1"/>
          </p:cNvSpPr>
          <p:nvPr>
            <p:ph type="dt" sz="half" idx="10"/>
          </p:nvPr>
        </p:nvSpPr>
        <p:spPr/>
        <p:txBody>
          <a:bodyPr/>
          <a:lstStyle/>
          <a:p>
            <a:fld id="{37CA5633-BE64-4ADD-B13D-8254CF292822}" type="datetimeFigureOut">
              <a:rPr lang="en-US" smtClean="0"/>
              <a:t>5/2/2021</a:t>
            </a:fld>
            <a:endParaRPr lang="en-US"/>
          </a:p>
        </p:txBody>
      </p:sp>
      <p:sp>
        <p:nvSpPr>
          <p:cNvPr id="6" name="Footer Placeholder 5">
            <a:extLst>
              <a:ext uri="{FF2B5EF4-FFF2-40B4-BE49-F238E27FC236}">
                <a16:creationId xmlns:a16="http://schemas.microsoft.com/office/drawing/2014/main" id="{826FDB6A-1753-40BB-ADD4-70AF0B0935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91E63-57B9-4346-8B27-4F52B9617314}"/>
              </a:ext>
            </a:extLst>
          </p:cNvPr>
          <p:cNvSpPr>
            <a:spLocks noGrp="1"/>
          </p:cNvSpPr>
          <p:nvPr>
            <p:ph type="sldNum" sz="quarter" idx="12"/>
          </p:nvPr>
        </p:nvSpPr>
        <p:spPr/>
        <p:txBody>
          <a:bodyPr/>
          <a:lstStyle/>
          <a:p>
            <a:fld id="{FC72F2CC-DBDD-4B4D-83A1-7E948D9226B5}" type="slidenum">
              <a:rPr lang="en-US" smtClean="0"/>
              <a:t>‹#›</a:t>
            </a:fld>
            <a:endParaRPr lang="en-US"/>
          </a:p>
        </p:txBody>
      </p:sp>
    </p:spTree>
    <p:extLst>
      <p:ext uri="{BB962C8B-B14F-4D97-AF65-F5344CB8AC3E}">
        <p14:creationId xmlns:p14="http://schemas.microsoft.com/office/powerpoint/2010/main" val="2405528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3F604-F214-4919-9785-0F845C7A4EC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2B941C-103D-4D3B-8833-07280065D5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7B7389-2F04-4D03-A04A-076D62703F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5211A9-4AF6-42E5-BBA6-3A65013EC7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F99091-A1E2-4E41-AFD0-9576599759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5A7B80F-35E7-4127-A03F-C69DAD3FFB48}"/>
              </a:ext>
            </a:extLst>
          </p:cNvPr>
          <p:cNvSpPr>
            <a:spLocks noGrp="1"/>
          </p:cNvSpPr>
          <p:nvPr>
            <p:ph type="dt" sz="half" idx="10"/>
          </p:nvPr>
        </p:nvSpPr>
        <p:spPr/>
        <p:txBody>
          <a:bodyPr/>
          <a:lstStyle/>
          <a:p>
            <a:fld id="{37CA5633-BE64-4ADD-B13D-8254CF292822}" type="datetimeFigureOut">
              <a:rPr lang="en-US" smtClean="0"/>
              <a:t>5/2/2021</a:t>
            </a:fld>
            <a:endParaRPr lang="en-US"/>
          </a:p>
        </p:txBody>
      </p:sp>
      <p:sp>
        <p:nvSpPr>
          <p:cNvPr id="8" name="Footer Placeholder 7">
            <a:extLst>
              <a:ext uri="{FF2B5EF4-FFF2-40B4-BE49-F238E27FC236}">
                <a16:creationId xmlns:a16="http://schemas.microsoft.com/office/drawing/2014/main" id="{A0466756-580A-430D-8F19-BF2E4AC258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97A169-920F-4734-A8AB-4511C30C7D58}"/>
              </a:ext>
            </a:extLst>
          </p:cNvPr>
          <p:cNvSpPr>
            <a:spLocks noGrp="1"/>
          </p:cNvSpPr>
          <p:nvPr>
            <p:ph type="sldNum" sz="quarter" idx="12"/>
          </p:nvPr>
        </p:nvSpPr>
        <p:spPr/>
        <p:txBody>
          <a:bodyPr/>
          <a:lstStyle/>
          <a:p>
            <a:fld id="{FC72F2CC-DBDD-4B4D-83A1-7E948D9226B5}" type="slidenum">
              <a:rPr lang="en-US" smtClean="0"/>
              <a:t>‹#›</a:t>
            </a:fld>
            <a:endParaRPr lang="en-US"/>
          </a:p>
        </p:txBody>
      </p:sp>
    </p:spTree>
    <p:extLst>
      <p:ext uri="{BB962C8B-B14F-4D97-AF65-F5344CB8AC3E}">
        <p14:creationId xmlns:p14="http://schemas.microsoft.com/office/powerpoint/2010/main" val="1849465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908D8-3F52-4A9C-91F2-BE79924614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6EAD35-16FF-453F-86E2-E896AF878F50}"/>
              </a:ext>
            </a:extLst>
          </p:cNvPr>
          <p:cNvSpPr>
            <a:spLocks noGrp="1"/>
          </p:cNvSpPr>
          <p:nvPr>
            <p:ph type="dt" sz="half" idx="10"/>
          </p:nvPr>
        </p:nvSpPr>
        <p:spPr/>
        <p:txBody>
          <a:bodyPr/>
          <a:lstStyle/>
          <a:p>
            <a:fld id="{37CA5633-BE64-4ADD-B13D-8254CF292822}" type="datetimeFigureOut">
              <a:rPr lang="en-US" smtClean="0"/>
              <a:t>5/2/2021</a:t>
            </a:fld>
            <a:endParaRPr lang="en-US"/>
          </a:p>
        </p:txBody>
      </p:sp>
      <p:sp>
        <p:nvSpPr>
          <p:cNvPr id="4" name="Footer Placeholder 3">
            <a:extLst>
              <a:ext uri="{FF2B5EF4-FFF2-40B4-BE49-F238E27FC236}">
                <a16:creationId xmlns:a16="http://schemas.microsoft.com/office/drawing/2014/main" id="{8915A18A-086F-4448-BA28-AB221474EA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C8AA0D-9A79-41C5-81F3-16920070F2E9}"/>
              </a:ext>
            </a:extLst>
          </p:cNvPr>
          <p:cNvSpPr>
            <a:spLocks noGrp="1"/>
          </p:cNvSpPr>
          <p:nvPr>
            <p:ph type="sldNum" sz="quarter" idx="12"/>
          </p:nvPr>
        </p:nvSpPr>
        <p:spPr/>
        <p:txBody>
          <a:bodyPr/>
          <a:lstStyle/>
          <a:p>
            <a:fld id="{FC72F2CC-DBDD-4B4D-83A1-7E948D9226B5}" type="slidenum">
              <a:rPr lang="en-US" smtClean="0"/>
              <a:t>‹#›</a:t>
            </a:fld>
            <a:endParaRPr lang="en-US"/>
          </a:p>
        </p:txBody>
      </p:sp>
    </p:spTree>
    <p:extLst>
      <p:ext uri="{BB962C8B-B14F-4D97-AF65-F5344CB8AC3E}">
        <p14:creationId xmlns:p14="http://schemas.microsoft.com/office/powerpoint/2010/main" val="696161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C81994-9CE5-40C6-B585-9926E00489F5}"/>
              </a:ext>
            </a:extLst>
          </p:cNvPr>
          <p:cNvSpPr>
            <a:spLocks noGrp="1"/>
          </p:cNvSpPr>
          <p:nvPr>
            <p:ph type="dt" sz="half" idx="10"/>
          </p:nvPr>
        </p:nvSpPr>
        <p:spPr/>
        <p:txBody>
          <a:bodyPr/>
          <a:lstStyle/>
          <a:p>
            <a:fld id="{37CA5633-BE64-4ADD-B13D-8254CF292822}" type="datetimeFigureOut">
              <a:rPr lang="en-US" smtClean="0"/>
              <a:t>5/2/2021</a:t>
            </a:fld>
            <a:endParaRPr lang="en-US"/>
          </a:p>
        </p:txBody>
      </p:sp>
      <p:sp>
        <p:nvSpPr>
          <p:cNvPr id="3" name="Footer Placeholder 2">
            <a:extLst>
              <a:ext uri="{FF2B5EF4-FFF2-40B4-BE49-F238E27FC236}">
                <a16:creationId xmlns:a16="http://schemas.microsoft.com/office/drawing/2014/main" id="{F9641F19-DAD8-4F61-93AF-F2AB01068A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357276-0611-4C59-BF16-7420D2331201}"/>
              </a:ext>
            </a:extLst>
          </p:cNvPr>
          <p:cNvSpPr>
            <a:spLocks noGrp="1"/>
          </p:cNvSpPr>
          <p:nvPr>
            <p:ph type="sldNum" sz="quarter" idx="12"/>
          </p:nvPr>
        </p:nvSpPr>
        <p:spPr/>
        <p:txBody>
          <a:bodyPr/>
          <a:lstStyle/>
          <a:p>
            <a:fld id="{FC72F2CC-DBDD-4B4D-83A1-7E948D9226B5}" type="slidenum">
              <a:rPr lang="en-US" smtClean="0"/>
              <a:t>‹#›</a:t>
            </a:fld>
            <a:endParaRPr lang="en-US"/>
          </a:p>
        </p:txBody>
      </p:sp>
    </p:spTree>
    <p:extLst>
      <p:ext uri="{BB962C8B-B14F-4D97-AF65-F5344CB8AC3E}">
        <p14:creationId xmlns:p14="http://schemas.microsoft.com/office/powerpoint/2010/main" val="442630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E39EC-1FD4-4CCE-BD35-3979EEB2AE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E0528A3-7D74-467F-8EBD-8E0D126592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1A40148-01BA-4EEA-A834-EF904E485E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B8908-E989-45DF-BD25-899CB299BE67}"/>
              </a:ext>
            </a:extLst>
          </p:cNvPr>
          <p:cNvSpPr>
            <a:spLocks noGrp="1"/>
          </p:cNvSpPr>
          <p:nvPr>
            <p:ph type="dt" sz="half" idx="10"/>
          </p:nvPr>
        </p:nvSpPr>
        <p:spPr/>
        <p:txBody>
          <a:bodyPr/>
          <a:lstStyle/>
          <a:p>
            <a:fld id="{37CA5633-BE64-4ADD-B13D-8254CF292822}" type="datetimeFigureOut">
              <a:rPr lang="en-US" smtClean="0"/>
              <a:t>5/2/2021</a:t>
            </a:fld>
            <a:endParaRPr lang="en-US"/>
          </a:p>
        </p:txBody>
      </p:sp>
      <p:sp>
        <p:nvSpPr>
          <p:cNvPr id="6" name="Footer Placeholder 5">
            <a:extLst>
              <a:ext uri="{FF2B5EF4-FFF2-40B4-BE49-F238E27FC236}">
                <a16:creationId xmlns:a16="http://schemas.microsoft.com/office/drawing/2014/main" id="{46C08EA7-B6F2-423B-AE36-8D35A9176C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2BC993-BA34-4F78-855E-9020FF5F8EED}"/>
              </a:ext>
            </a:extLst>
          </p:cNvPr>
          <p:cNvSpPr>
            <a:spLocks noGrp="1"/>
          </p:cNvSpPr>
          <p:nvPr>
            <p:ph type="sldNum" sz="quarter" idx="12"/>
          </p:nvPr>
        </p:nvSpPr>
        <p:spPr/>
        <p:txBody>
          <a:bodyPr/>
          <a:lstStyle/>
          <a:p>
            <a:fld id="{FC72F2CC-DBDD-4B4D-83A1-7E948D9226B5}" type="slidenum">
              <a:rPr lang="en-US" smtClean="0"/>
              <a:t>‹#›</a:t>
            </a:fld>
            <a:endParaRPr lang="en-US"/>
          </a:p>
        </p:txBody>
      </p:sp>
    </p:spTree>
    <p:extLst>
      <p:ext uri="{BB962C8B-B14F-4D97-AF65-F5344CB8AC3E}">
        <p14:creationId xmlns:p14="http://schemas.microsoft.com/office/powerpoint/2010/main" val="1747252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8153A-E7DD-464F-9C48-E071A0FD98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CA71C3A-F6D7-4101-A974-49CC3828D6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757AA27-2634-432B-8107-245B9D8C4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61C45C-6DB5-4BA8-B599-63CCB4ACEFBE}"/>
              </a:ext>
            </a:extLst>
          </p:cNvPr>
          <p:cNvSpPr>
            <a:spLocks noGrp="1"/>
          </p:cNvSpPr>
          <p:nvPr>
            <p:ph type="dt" sz="half" idx="10"/>
          </p:nvPr>
        </p:nvSpPr>
        <p:spPr/>
        <p:txBody>
          <a:bodyPr/>
          <a:lstStyle/>
          <a:p>
            <a:fld id="{37CA5633-BE64-4ADD-B13D-8254CF292822}" type="datetimeFigureOut">
              <a:rPr lang="en-US" smtClean="0"/>
              <a:t>5/2/2021</a:t>
            </a:fld>
            <a:endParaRPr lang="en-US"/>
          </a:p>
        </p:txBody>
      </p:sp>
      <p:sp>
        <p:nvSpPr>
          <p:cNvPr id="6" name="Footer Placeholder 5">
            <a:extLst>
              <a:ext uri="{FF2B5EF4-FFF2-40B4-BE49-F238E27FC236}">
                <a16:creationId xmlns:a16="http://schemas.microsoft.com/office/drawing/2014/main" id="{8039118C-F317-469F-9CB2-7FA37CB543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F74617-4551-497D-87E4-DD2B9B0FFEED}"/>
              </a:ext>
            </a:extLst>
          </p:cNvPr>
          <p:cNvSpPr>
            <a:spLocks noGrp="1"/>
          </p:cNvSpPr>
          <p:nvPr>
            <p:ph type="sldNum" sz="quarter" idx="12"/>
          </p:nvPr>
        </p:nvSpPr>
        <p:spPr/>
        <p:txBody>
          <a:bodyPr/>
          <a:lstStyle/>
          <a:p>
            <a:fld id="{FC72F2CC-DBDD-4B4D-83A1-7E948D9226B5}" type="slidenum">
              <a:rPr lang="en-US" smtClean="0"/>
              <a:t>‹#›</a:t>
            </a:fld>
            <a:endParaRPr lang="en-US"/>
          </a:p>
        </p:txBody>
      </p:sp>
    </p:spTree>
    <p:extLst>
      <p:ext uri="{BB962C8B-B14F-4D97-AF65-F5344CB8AC3E}">
        <p14:creationId xmlns:p14="http://schemas.microsoft.com/office/powerpoint/2010/main" val="1883095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FDF84-BA50-4B04-9BE8-1AC7EFD3DB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AE1102-68EC-4AC3-AABF-159A1DA051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69FAE4-0C90-41ED-9E07-F1B62994E5D5}"/>
              </a:ext>
            </a:extLst>
          </p:cNvPr>
          <p:cNvSpPr>
            <a:spLocks noGrp="1"/>
          </p:cNvSpPr>
          <p:nvPr>
            <p:ph type="dt" sz="half" idx="10"/>
          </p:nvPr>
        </p:nvSpPr>
        <p:spPr/>
        <p:txBody>
          <a:bodyPr/>
          <a:lstStyle/>
          <a:p>
            <a:fld id="{37CA5633-BE64-4ADD-B13D-8254CF292822}" type="datetimeFigureOut">
              <a:rPr lang="en-US" smtClean="0"/>
              <a:t>5/2/2021</a:t>
            </a:fld>
            <a:endParaRPr lang="en-US"/>
          </a:p>
        </p:txBody>
      </p:sp>
      <p:sp>
        <p:nvSpPr>
          <p:cNvPr id="5" name="Footer Placeholder 4">
            <a:extLst>
              <a:ext uri="{FF2B5EF4-FFF2-40B4-BE49-F238E27FC236}">
                <a16:creationId xmlns:a16="http://schemas.microsoft.com/office/drawing/2014/main" id="{56B82E10-B744-450C-ABE8-E301959BCF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6B525C-AB53-4862-8E83-D901D11AB9E0}"/>
              </a:ext>
            </a:extLst>
          </p:cNvPr>
          <p:cNvSpPr>
            <a:spLocks noGrp="1"/>
          </p:cNvSpPr>
          <p:nvPr>
            <p:ph type="sldNum" sz="quarter" idx="12"/>
          </p:nvPr>
        </p:nvSpPr>
        <p:spPr/>
        <p:txBody>
          <a:bodyPr/>
          <a:lstStyle/>
          <a:p>
            <a:fld id="{FC72F2CC-DBDD-4B4D-83A1-7E948D9226B5}" type="slidenum">
              <a:rPr lang="en-US" smtClean="0"/>
              <a:t>‹#›</a:t>
            </a:fld>
            <a:endParaRPr lang="en-US"/>
          </a:p>
        </p:txBody>
      </p:sp>
    </p:spTree>
    <p:extLst>
      <p:ext uri="{BB962C8B-B14F-4D97-AF65-F5344CB8AC3E}">
        <p14:creationId xmlns:p14="http://schemas.microsoft.com/office/powerpoint/2010/main" val="3560606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E90250-88E3-40C1-A9AC-CA31DFD026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851AB66-2946-4B00-8CFE-0CC25FE885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3363E4-3261-4A07-8487-DBDB2BCDFFD9}"/>
              </a:ext>
            </a:extLst>
          </p:cNvPr>
          <p:cNvSpPr>
            <a:spLocks noGrp="1"/>
          </p:cNvSpPr>
          <p:nvPr>
            <p:ph type="dt" sz="half" idx="10"/>
          </p:nvPr>
        </p:nvSpPr>
        <p:spPr/>
        <p:txBody>
          <a:bodyPr/>
          <a:lstStyle/>
          <a:p>
            <a:fld id="{37CA5633-BE64-4ADD-B13D-8254CF292822}" type="datetimeFigureOut">
              <a:rPr lang="en-US" smtClean="0"/>
              <a:t>5/2/2021</a:t>
            </a:fld>
            <a:endParaRPr lang="en-US"/>
          </a:p>
        </p:txBody>
      </p:sp>
      <p:sp>
        <p:nvSpPr>
          <p:cNvPr id="5" name="Footer Placeholder 4">
            <a:extLst>
              <a:ext uri="{FF2B5EF4-FFF2-40B4-BE49-F238E27FC236}">
                <a16:creationId xmlns:a16="http://schemas.microsoft.com/office/drawing/2014/main" id="{9D071D6B-3599-45A6-B587-F8CD81E7BE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4E8A8F-C798-4DDA-A98E-7E0CC9E52E0D}"/>
              </a:ext>
            </a:extLst>
          </p:cNvPr>
          <p:cNvSpPr>
            <a:spLocks noGrp="1"/>
          </p:cNvSpPr>
          <p:nvPr>
            <p:ph type="sldNum" sz="quarter" idx="12"/>
          </p:nvPr>
        </p:nvSpPr>
        <p:spPr/>
        <p:txBody>
          <a:bodyPr/>
          <a:lstStyle/>
          <a:p>
            <a:fld id="{FC72F2CC-DBDD-4B4D-83A1-7E948D9226B5}" type="slidenum">
              <a:rPr lang="en-US" smtClean="0"/>
              <a:t>‹#›</a:t>
            </a:fld>
            <a:endParaRPr lang="en-US"/>
          </a:p>
        </p:txBody>
      </p:sp>
    </p:spTree>
    <p:extLst>
      <p:ext uri="{BB962C8B-B14F-4D97-AF65-F5344CB8AC3E}">
        <p14:creationId xmlns:p14="http://schemas.microsoft.com/office/powerpoint/2010/main" val="1061053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03CAD1-D679-421E-8723-F7F688516E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BCF31D-9283-441E-BE84-007EEECB25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7B31AC-0E4F-4D7F-BD22-D9365DB658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CA5633-BE64-4ADD-B13D-8254CF292822}" type="datetimeFigureOut">
              <a:rPr lang="en-US" smtClean="0"/>
              <a:t>5/2/2021</a:t>
            </a:fld>
            <a:endParaRPr lang="en-US"/>
          </a:p>
        </p:txBody>
      </p:sp>
      <p:sp>
        <p:nvSpPr>
          <p:cNvPr id="5" name="Footer Placeholder 4">
            <a:extLst>
              <a:ext uri="{FF2B5EF4-FFF2-40B4-BE49-F238E27FC236}">
                <a16:creationId xmlns:a16="http://schemas.microsoft.com/office/drawing/2014/main" id="{2DC9725D-D4A4-4629-9E8C-13E07C31B6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DA9D5EC-F1F2-4FA2-B9EC-2AF7909EC2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72F2CC-DBDD-4B4D-83A1-7E948D9226B5}" type="slidenum">
              <a:rPr lang="en-US" smtClean="0"/>
              <a:t>‹#›</a:t>
            </a:fld>
            <a:endParaRPr lang="en-US"/>
          </a:p>
        </p:txBody>
      </p:sp>
    </p:spTree>
    <p:extLst>
      <p:ext uri="{BB962C8B-B14F-4D97-AF65-F5344CB8AC3E}">
        <p14:creationId xmlns:p14="http://schemas.microsoft.com/office/powerpoint/2010/main" val="2571775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climateis.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attsupwiththat.files.wordpress.com/2009/07/mwp-hockey-warming_graph.gif"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climate.gov/news-features/featured-images/2017-state-climate-global-drought" TargetMode="Externa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visitmaldives.com/influencers-from-usa-arrive-in-maldives-to-promote-tourism/" TargetMode="External"/><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hyperlink" Target="https://visitmaldives.com/influencers-from-usa-arrive-in-maldives-to-promote-tourism/#respond" TargetMode="External"/><Relationship Id="rId5" Type="http://schemas.openxmlformats.org/officeDocument/2006/relationships/hyperlink" Target="https://visitmaldives.com/category/uncategorized/" TargetMode="External"/><Relationship Id="rId4" Type="http://schemas.openxmlformats.org/officeDocument/2006/relationships/hyperlink" Target="https://visitmaldives.com/author/huzam/"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climate.rutgers.edu/snowcover/chart_anom.php?ui_set=1&amp;ui_region=nhland&amp;ui_month=12" TargetMode="External"/><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s://www.thegwpf.org/content/uploads/2019/02/State-of-the-polar-bear2018.pdf"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s://study.com/academy/lesson/what-are-greenhouse-gases-lesson-for-kids.html" TargetMode="External"/><Relationship Id="rId2" Type="http://schemas.openxmlformats.org/officeDocument/2006/relationships/hyperlink" Target="https://www.britannica.com/science/greenhouse-gas" TargetMode="Externa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s://www.project-syndicate.org/commentary/climate-strikes-un-conference-madrid-by-greta-thunberg-et-al-2019-11" TargetMode="External"/><Relationship Id="rId1" Type="http://schemas.openxmlformats.org/officeDocument/2006/relationships/slideLayout" Target="../slideLayouts/slideLayout5.xml"/><Relationship Id="rId4" Type="http://schemas.openxmlformats.org/officeDocument/2006/relationships/image" Target="../media/image39.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hyperlink" Target="https://www.britannica.com/science/troposphere" TargetMode="External"/><Relationship Id="rId7" Type="http://schemas.openxmlformats.org/officeDocument/2006/relationships/hyperlink" Target="https://www.britannica.com/science/greenhouse-gas" TargetMode="External"/><Relationship Id="rId2" Type="http://schemas.openxmlformats.org/officeDocument/2006/relationships/hyperlink" Target="https://www.britannica.com/place/Earth" TargetMode="External"/><Relationship Id="rId1" Type="http://schemas.openxmlformats.org/officeDocument/2006/relationships/slideLayout" Target="../slideLayouts/slideLayout2.xml"/><Relationship Id="rId6" Type="http://schemas.openxmlformats.org/officeDocument/2006/relationships/hyperlink" Target="https://www.britannica.com/science/methane" TargetMode="External"/><Relationship Id="rId5" Type="http://schemas.openxmlformats.org/officeDocument/2006/relationships/hyperlink" Target="https://www.britannica.com/science/carbon-dioxide" TargetMode="External"/><Relationship Id="rId4" Type="http://schemas.openxmlformats.org/officeDocument/2006/relationships/hyperlink" Target="https://www.britannica.com/science/atmosphere" TargetMode="External"/><Relationship Id="rId9" Type="http://schemas.openxmlformats.org/officeDocument/2006/relationships/hyperlink" Target="https://www.britannica.com/science/greenhouse-effect"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42.gif"/><Relationship Id="rId1" Type="http://schemas.openxmlformats.org/officeDocument/2006/relationships/slideLayout" Target="../slideLayouts/slideLayout2.xml"/><Relationship Id="rId4" Type="http://schemas.openxmlformats.org/officeDocument/2006/relationships/hyperlink" Target="https://www.geocraft.com/WVFossils/greenhouse_data.html"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www.nasa.gov/home/hqnews/2010/jan/HQ_10-017_Warmest_temps.html"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cfact.org/2020/02/06/harvard-study-finds-wind-turbines-warm-the-u-s/" TargetMode="External"/><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5.xml"/><Relationship Id="rId5" Type="http://schemas.openxmlformats.org/officeDocument/2006/relationships/hyperlink" Target="https://savethehuronmountains.org/2018/06/27/mountain-tops-blasted-to-make-room-for-turbines/" TargetMode="External"/><Relationship Id="rId4" Type="http://schemas.openxmlformats.org/officeDocument/2006/relationships/hyperlink" Target="http://www.canasteel.com/images/projects/3b.jpg"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4.xml"/><Relationship Id="rId4" Type="http://schemas.openxmlformats.org/officeDocument/2006/relationships/hyperlink" Target="https://savethehuronmountains.org/2018/06/27/mountain-tops-blasted-to-make-room-for-turbines/"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www.batcon.org/pdfs/bathouses/MosquitoControl.pdf" TargetMode="External"/><Relationship Id="rId2" Type="http://schemas.openxmlformats.org/officeDocument/2006/relationships/hyperlink" Target="http://www.sciencedirect.com/science/article/pii/S0006320713003522" TargetMode="External"/><Relationship Id="rId1" Type="http://schemas.openxmlformats.org/officeDocument/2006/relationships/slideLayout" Target="../slideLayouts/slideLayout5.xml"/><Relationship Id="rId4" Type="http://schemas.openxmlformats.org/officeDocument/2006/relationships/image" Target="../media/image53.jpeg"/></Relationships>
</file>

<file path=ppt/slides/_rels/slide51.xml.rels><?xml version="1.0" encoding="UTF-8" standalone="yes"?>
<Relationships xmlns="http://schemas.openxmlformats.org/package/2006/relationships"><Relationship Id="rId3" Type="http://schemas.openxmlformats.org/officeDocument/2006/relationships/hyperlink" Target="https://www.pri.org/stories/2018-06-20/uk-s-move-away-coal-means-they-re-burning-wood-us" TargetMode="External"/><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patch.com/virginia/fredericksburg/solar-farms-construction-upsets-spotsylvania-residents-report" TargetMode="External"/><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5.xml"/><Relationship Id="rId4" Type="http://schemas.openxmlformats.org/officeDocument/2006/relationships/hyperlink" Target="https://4.bp.blogspot.com/-K7frHANy_tE/Tegi0zOoqkI/AAAAAAAAAEA/jd43YY1BEd8/s1600/Wellhead.jpg"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cowboystatedaily.com/2019/08/07/wind-turbine-blades-being-disposed-of-in-casper-landfill/" TargetMode="External"/><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hyperlink" Target="http://spectrum.ieee.org/energy/renewables/what-it-would-really-take-to-reverse-climate-change"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https://www.dailymail.co.uk/news/article-4764208/Child-miners-aged-four-living-hell-Earth.html" TargetMode="Externa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F791D-3AFC-4E5A-84F9-BCC38AE335F9}"/>
              </a:ext>
            </a:extLst>
          </p:cNvPr>
          <p:cNvSpPr>
            <a:spLocks noGrp="1"/>
          </p:cNvSpPr>
          <p:nvPr>
            <p:ph type="ctrTitle"/>
          </p:nvPr>
        </p:nvSpPr>
        <p:spPr>
          <a:xfrm>
            <a:off x="1402080" y="558482"/>
            <a:ext cx="9144000" cy="3816668"/>
          </a:xfrm>
        </p:spPr>
        <p:txBody>
          <a:bodyPr>
            <a:normAutofit/>
          </a:bodyPr>
          <a:lstStyle/>
          <a:p>
            <a:r>
              <a:rPr lang="en-US" b="1" dirty="0">
                <a:latin typeface="Bodoni MT Black" panose="02070A03080606020203" pitchFamily="18" charset="0"/>
              </a:rPr>
              <a:t>What Climate Emergency?</a:t>
            </a:r>
            <a:br>
              <a:rPr lang="en-US" b="1" dirty="0">
                <a:latin typeface="Bodoni MT Black" panose="02070A03080606020203" pitchFamily="18" charset="0"/>
              </a:rPr>
            </a:br>
            <a:r>
              <a:rPr lang="en-US" sz="3100" b="1" dirty="0"/>
              <a:t>Charles Battig, M.S., M.D.</a:t>
            </a:r>
            <a:br>
              <a:rPr lang="en-US" sz="3100" b="1" dirty="0"/>
            </a:br>
            <a:r>
              <a:rPr lang="en-US" sz="3100" b="1" dirty="0">
                <a:hlinkClick r:id="rId2"/>
              </a:rPr>
              <a:t>www.climateis.com</a:t>
            </a:r>
            <a:r>
              <a:rPr lang="en-US" sz="3100" b="1" dirty="0"/>
              <a:t> </a:t>
            </a:r>
            <a:br>
              <a:rPr lang="en-US" sz="3100" b="1" dirty="0"/>
            </a:br>
            <a:r>
              <a:rPr lang="en-US" sz="3100" b="1" i="1" dirty="0"/>
              <a:t>CO2 Coalition</a:t>
            </a:r>
            <a:br>
              <a:rPr lang="en-US" sz="3100" b="1" i="1" dirty="0"/>
            </a:br>
            <a:r>
              <a:rPr lang="en-US" sz="3200" b="1" i="1" dirty="0"/>
              <a:t>Heartland Institute</a:t>
            </a:r>
            <a:endParaRPr lang="en-US" b="1" i="1" dirty="0"/>
          </a:p>
        </p:txBody>
      </p:sp>
      <p:sp>
        <p:nvSpPr>
          <p:cNvPr id="3" name="Subtitle 2">
            <a:extLst>
              <a:ext uri="{FF2B5EF4-FFF2-40B4-BE49-F238E27FC236}">
                <a16:creationId xmlns:a16="http://schemas.microsoft.com/office/drawing/2014/main" id="{6C238129-F49D-499C-813E-0387AD14B3AD}"/>
              </a:ext>
            </a:extLst>
          </p:cNvPr>
          <p:cNvSpPr>
            <a:spLocks noGrp="1"/>
          </p:cNvSpPr>
          <p:nvPr>
            <p:ph type="subTitle" idx="1"/>
          </p:nvPr>
        </p:nvSpPr>
        <p:spPr>
          <a:xfrm>
            <a:off x="641351" y="4724400"/>
            <a:ext cx="10839450" cy="1472556"/>
          </a:xfrm>
        </p:spPr>
        <p:txBody>
          <a:bodyPr>
            <a:normAutofit fontScale="92500" lnSpcReduction="10000"/>
          </a:bodyPr>
          <a:lstStyle/>
          <a:p>
            <a:r>
              <a:rPr lang="en-US" sz="4000" dirty="0">
                <a:latin typeface="MS Reference Sans Serif" panose="020B0604030504040204" pitchFamily="34" charset="0"/>
              </a:rPr>
              <a:t>A Self Guide Based On Hard Evidence With Commentary</a:t>
            </a:r>
          </a:p>
          <a:p>
            <a:r>
              <a:rPr lang="en-US" sz="3000" dirty="0">
                <a:latin typeface="MS Reference Sans Serif" panose="020B0604030504040204" pitchFamily="34" charset="0"/>
              </a:rPr>
              <a:t>May2, 2021</a:t>
            </a:r>
          </a:p>
        </p:txBody>
      </p:sp>
    </p:spTree>
    <p:extLst>
      <p:ext uri="{BB962C8B-B14F-4D97-AF65-F5344CB8AC3E}">
        <p14:creationId xmlns:p14="http://schemas.microsoft.com/office/powerpoint/2010/main" val="3527913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5DEE2-F68E-4644-AD7C-304A9D027640}"/>
              </a:ext>
            </a:extLst>
          </p:cNvPr>
          <p:cNvSpPr>
            <a:spLocks noGrp="1"/>
          </p:cNvSpPr>
          <p:nvPr>
            <p:ph type="title"/>
          </p:nvPr>
        </p:nvSpPr>
        <p:spPr/>
        <p:txBody>
          <a:bodyPr/>
          <a:lstStyle/>
          <a:p>
            <a:pPr algn="ctr"/>
            <a:r>
              <a:rPr lang="en-US" dirty="0">
                <a:latin typeface="+mn-lt"/>
              </a:rPr>
              <a:t>What is Climate? </a:t>
            </a:r>
          </a:p>
        </p:txBody>
      </p:sp>
      <p:sp>
        <p:nvSpPr>
          <p:cNvPr id="3" name="Content Placeholder 2">
            <a:extLst>
              <a:ext uri="{FF2B5EF4-FFF2-40B4-BE49-F238E27FC236}">
                <a16:creationId xmlns:a16="http://schemas.microsoft.com/office/drawing/2014/main" id="{57F9A37C-7B5A-4DB8-8A21-8481BDC75B45}"/>
              </a:ext>
            </a:extLst>
          </p:cNvPr>
          <p:cNvSpPr>
            <a:spLocks noGrp="1"/>
          </p:cNvSpPr>
          <p:nvPr>
            <p:ph idx="1"/>
          </p:nvPr>
        </p:nvSpPr>
        <p:spPr>
          <a:xfrm>
            <a:off x="806450" y="1495424"/>
            <a:ext cx="10515600" cy="4530725"/>
          </a:xfrm>
        </p:spPr>
        <p:txBody>
          <a:bodyPr>
            <a:normAutofit fontScale="92500" lnSpcReduction="20000"/>
          </a:bodyPr>
          <a:lstStyle/>
          <a:p>
            <a:r>
              <a:rPr lang="en-US" sz="3200" dirty="0"/>
              <a:t>By convention, climate is weather averaged over a 30 year period.</a:t>
            </a:r>
          </a:p>
          <a:p>
            <a:r>
              <a:rPr lang="en-US" sz="3200" dirty="0"/>
              <a:t>What determines the weather?  How is it measured?</a:t>
            </a:r>
          </a:p>
          <a:p>
            <a:r>
              <a:rPr lang="en-US" sz="3200" dirty="0"/>
              <a:t>Atmospheric temperature, sea temperature,  sea currents, barometric pressure and pressure gradients, relative humidity, land mass contours, vegetation, atmospheric dust particles, ambient solar energy, incoming cosmic particles, volcanic activity, surface absorption and reflection of solar radiation, cloud cover, temperature differentials between the poles and the tropic equatorial regions, the jet stream, the solar wind, and green house gases are many, but not all the factors, interacting to produce the weather of the day.</a:t>
            </a:r>
          </a:p>
        </p:txBody>
      </p:sp>
    </p:spTree>
    <p:extLst>
      <p:ext uri="{BB962C8B-B14F-4D97-AF65-F5344CB8AC3E}">
        <p14:creationId xmlns:p14="http://schemas.microsoft.com/office/powerpoint/2010/main" val="418206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74BB1-2CC3-4126-AF06-026412923C32}"/>
              </a:ext>
            </a:extLst>
          </p:cNvPr>
          <p:cNvSpPr>
            <a:spLocks noGrp="1"/>
          </p:cNvSpPr>
          <p:nvPr>
            <p:ph type="title"/>
          </p:nvPr>
        </p:nvSpPr>
        <p:spPr/>
        <p:txBody>
          <a:bodyPr/>
          <a:lstStyle/>
          <a:p>
            <a:pPr algn="ctr"/>
            <a:r>
              <a:rPr lang="en-US" dirty="0">
                <a:latin typeface="+mn-lt"/>
              </a:rPr>
              <a:t>A Non-Existent  Existential Threat</a:t>
            </a:r>
          </a:p>
        </p:txBody>
      </p:sp>
      <p:sp>
        <p:nvSpPr>
          <p:cNvPr id="3" name="Content Placeholder 2">
            <a:extLst>
              <a:ext uri="{FF2B5EF4-FFF2-40B4-BE49-F238E27FC236}">
                <a16:creationId xmlns:a16="http://schemas.microsoft.com/office/drawing/2014/main" id="{1BE68DED-243C-47E9-B31C-A9FA33CED582}"/>
              </a:ext>
            </a:extLst>
          </p:cNvPr>
          <p:cNvSpPr>
            <a:spLocks noGrp="1"/>
          </p:cNvSpPr>
          <p:nvPr>
            <p:ph idx="1"/>
          </p:nvPr>
        </p:nvSpPr>
        <p:spPr>
          <a:xfrm>
            <a:off x="838200" y="1454150"/>
            <a:ext cx="10515600" cy="5149850"/>
          </a:xfrm>
        </p:spPr>
        <p:txBody>
          <a:bodyPr>
            <a:normAutofit fontScale="92500" lnSpcReduction="10000"/>
          </a:bodyPr>
          <a:lstStyle/>
          <a:p>
            <a:r>
              <a:rPr lang="en-US" dirty="0"/>
              <a:t>Climate change is real…it has been the norm since the beginning of Earth’s formation </a:t>
            </a:r>
          </a:p>
          <a:p>
            <a:r>
              <a:rPr lang="en-US" dirty="0"/>
              <a:t>There is no ideal equilibrium state for the climate, it is in constant flux</a:t>
            </a:r>
          </a:p>
          <a:p>
            <a:r>
              <a:rPr lang="en-US" dirty="0"/>
              <a:t>There is no single “perfect” global temperature </a:t>
            </a:r>
          </a:p>
          <a:p>
            <a:r>
              <a:rPr lang="en-US" dirty="0"/>
              <a:t>Climate change exists in many forms…most without known causation.  We have explanations for the changing of  the seasons in the changes of the tilt of the Earth’s axis and elliptical orbit a around the sun, but no explanation for the end of the last major ice age around 10,000 years ago, though the Milankovitch Cycles are postulated.</a:t>
            </a:r>
          </a:p>
          <a:p>
            <a:r>
              <a:rPr lang="en-US" dirty="0"/>
              <a:t>Climate change is the result of a multitude of factors, some known, many unknown.</a:t>
            </a:r>
          </a:p>
          <a:p>
            <a:r>
              <a:rPr lang="en-US" dirty="0"/>
              <a:t>Historically climate change impacts on human survival have been met  by human adaptation.</a:t>
            </a:r>
          </a:p>
        </p:txBody>
      </p:sp>
    </p:spTree>
    <p:extLst>
      <p:ext uri="{BB962C8B-B14F-4D97-AF65-F5344CB8AC3E}">
        <p14:creationId xmlns:p14="http://schemas.microsoft.com/office/powerpoint/2010/main" val="196426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2BCE9E-BFB7-4B37-AE1C-B6B8DCE73D52}"/>
              </a:ext>
            </a:extLst>
          </p:cNvPr>
          <p:cNvSpPr>
            <a:spLocks noGrp="1"/>
          </p:cNvSpPr>
          <p:nvPr>
            <p:ph type="title"/>
          </p:nvPr>
        </p:nvSpPr>
        <p:spPr>
          <a:xfrm>
            <a:off x="450850" y="382487"/>
            <a:ext cx="11334750" cy="1325563"/>
          </a:xfrm>
        </p:spPr>
        <p:txBody>
          <a:bodyPr/>
          <a:lstStyle/>
          <a:p>
            <a:pPr algn="ctr"/>
            <a:r>
              <a:rPr lang="en-US" dirty="0">
                <a:latin typeface="+mn-lt"/>
              </a:rPr>
              <a:t> Monthly Weather Review for November 1922</a:t>
            </a:r>
            <a:br>
              <a:rPr lang="en-US" dirty="0">
                <a:latin typeface="+mn-lt"/>
              </a:rPr>
            </a:br>
            <a:r>
              <a:rPr lang="en-US" dirty="0">
                <a:latin typeface="+mn-lt"/>
              </a:rPr>
              <a:t>“Nothing New Under The Sun” </a:t>
            </a:r>
          </a:p>
        </p:txBody>
      </p:sp>
      <p:sp>
        <p:nvSpPr>
          <p:cNvPr id="4" name="Content Placeholder 3">
            <a:extLst>
              <a:ext uri="{FF2B5EF4-FFF2-40B4-BE49-F238E27FC236}">
                <a16:creationId xmlns:a16="http://schemas.microsoft.com/office/drawing/2014/main" id="{D66E5BAB-3BDA-4CF8-86AD-B90D9268B0AC}"/>
              </a:ext>
            </a:extLst>
          </p:cNvPr>
          <p:cNvSpPr>
            <a:spLocks noGrp="1"/>
          </p:cNvSpPr>
          <p:nvPr>
            <p:ph idx="1"/>
          </p:nvPr>
        </p:nvSpPr>
        <p:spPr/>
        <p:txBody>
          <a:bodyPr>
            <a:normAutofit fontScale="85000" lnSpcReduction="10000"/>
          </a:bodyPr>
          <a:lstStyle/>
          <a:p>
            <a:pPr marL="0" indent="0" algn="just">
              <a:buNone/>
            </a:pPr>
            <a:r>
              <a:rPr lang="en-US" b="0" i="1" dirty="0">
                <a:solidFill>
                  <a:srgbClr val="333333"/>
                </a:solidFill>
                <a:effectLst/>
                <a:latin typeface="Roboto"/>
              </a:rPr>
              <a:t>The Arctic ocean is warming up, icebergs are growing scarcer and in some places the seals are finding the water too hot, according to a report to the Commerce Department yesterday from Consul, at Bergen, Norway.</a:t>
            </a:r>
          </a:p>
          <a:p>
            <a:pPr marL="0" indent="0" algn="just">
              <a:buNone/>
            </a:pPr>
            <a:r>
              <a:rPr lang="en-US" b="0" i="1" dirty="0">
                <a:solidFill>
                  <a:srgbClr val="333333"/>
                </a:solidFill>
                <a:effectLst/>
                <a:latin typeface="Roboto"/>
              </a:rPr>
              <a:t>Reports from fishermen, seal hunters and explorers, he declared, all point to a radical change in climate conditions and hitherto unheard-of temperatures in the Arctic zone. Exploration expeditions report that scarcely any ice has been met with as far north as 81 degrees 29 minutes. Soundings to a depth of 3,100 meters showed the gulf stream still very warm.</a:t>
            </a:r>
          </a:p>
          <a:p>
            <a:pPr marL="0" indent="0" algn="just">
              <a:buNone/>
            </a:pPr>
            <a:r>
              <a:rPr lang="en-US" b="0" i="1" dirty="0">
                <a:solidFill>
                  <a:srgbClr val="333333"/>
                </a:solidFill>
                <a:effectLst/>
                <a:latin typeface="Roboto"/>
              </a:rPr>
              <a:t>Great masses of ice have been replaced by moraines of earth and stones, the report continued, while at many points well known glaciers have entirely disappeared. Very few seals and no white fish are found in the eastern Arctic, while vast shoals of herring and smelts, which have never before ventured so far north, are being encountered in the old seal fishing grounds.</a:t>
            </a:r>
          </a:p>
          <a:p>
            <a:endParaRPr lang="en-US" dirty="0"/>
          </a:p>
        </p:txBody>
      </p:sp>
    </p:spTree>
    <p:extLst>
      <p:ext uri="{BB962C8B-B14F-4D97-AF65-F5344CB8AC3E}">
        <p14:creationId xmlns:p14="http://schemas.microsoft.com/office/powerpoint/2010/main" val="3687731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E096C-7B18-47E8-81B6-A147ACB59D5E}"/>
              </a:ext>
            </a:extLst>
          </p:cNvPr>
          <p:cNvSpPr>
            <a:spLocks noGrp="1"/>
          </p:cNvSpPr>
          <p:nvPr>
            <p:ph type="title"/>
          </p:nvPr>
        </p:nvSpPr>
        <p:spPr>
          <a:xfrm>
            <a:off x="839788" y="180305"/>
            <a:ext cx="10515600" cy="991808"/>
          </a:xfrm>
        </p:spPr>
        <p:txBody>
          <a:bodyPr anchor="t">
            <a:noAutofit/>
          </a:bodyPr>
          <a:lstStyle/>
          <a:p>
            <a:pPr algn="ctr"/>
            <a:r>
              <a:rPr lang="en-US" sz="4000" dirty="0">
                <a:latin typeface="+mn-lt"/>
              </a:rPr>
              <a:t>Fear Is The Effective Tool For Political Control</a:t>
            </a:r>
            <a:br>
              <a:rPr lang="en-US" sz="4000" dirty="0">
                <a:latin typeface="+mn-lt"/>
              </a:rPr>
            </a:br>
            <a:endParaRPr lang="en-US" sz="4000" dirty="0">
              <a:latin typeface="+mn-lt"/>
            </a:endParaRPr>
          </a:p>
        </p:txBody>
      </p:sp>
      <p:sp>
        <p:nvSpPr>
          <p:cNvPr id="4" name="Text Placeholder 3">
            <a:extLst>
              <a:ext uri="{FF2B5EF4-FFF2-40B4-BE49-F238E27FC236}">
                <a16:creationId xmlns:a16="http://schemas.microsoft.com/office/drawing/2014/main" id="{5D399990-4DFA-4BF0-A1FA-E941D1AF4509}"/>
              </a:ext>
            </a:extLst>
          </p:cNvPr>
          <p:cNvSpPr>
            <a:spLocks noGrp="1"/>
          </p:cNvSpPr>
          <p:nvPr>
            <p:ph type="body" idx="1"/>
          </p:nvPr>
        </p:nvSpPr>
        <p:spPr>
          <a:xfrm>
            <a:off x="839788" y="1123951"/>
            <a:ext cx="5157787" cy="1092200"/>
          </a:xfrm>
        </p:spPr>
        <p:txBody>
          <a:bodyPr anchor="ctr"/>
          <a:lstStyle/>
          <a:p>
            <a:pPr algn="ctr"/>
            <a:r>
              <a:rPr lang="en-US" dirty="0"/>
              <a:t>Political Propaganda</a:t>
            </a:r>
          </a:p>
        </p:txBody>
      </p:sp>
      <p:sp>
        <p:nvSpPr>
          <p:cNvPr id="3" name="Content Placeholder 2">
            <a:extLst>
              <a:ext uri="{FF2B5EF4-FFF2-40B4-BE49-F238E27FC236}">
                <a16:creationId xmlns:a16="http://schemas.microsoft.com/office/drawing/2014/main" id="{F79DBD99-AE51-4B02-99DE-C99B3C1AE71D}"/>
              </a:ext>
            </a:extLst>
          </p:cNvPr>
          <p:cNvSpPr>
            <a:spLocks noGrp="1"/>
          </p:cNvSpPr>
          <p:nvPr>
            <p:ph sz="half" idx="2"/>
          </p:nvPr>
        </p:nvSpPr>
        <p:spPr>
          <a:xfrm>
            <a:off x="839788" y="1987550"/>
            <a:ext cx="5157787" cy="4202113"/>
          </a:xfrm>
        </p:spPr>
        <p:txBody>
          <a:bodyPr>
            <a:normAutofit fontScale="70000" lnSpcReduction="20000"/>
          </a:bodyPr>
          <a:lstStyle/>
          <a:p>
            <a:pPr marL="0" indent="0">
              <a:buNone/>
            </a:pPr>
            <a:endParaRPr lang="en-US" dirty="0"/>
          </a:p>
          <a:p>
            <a:pPr>
              <a:buFont typeface="Wingdings" panose="05000000000000000000" pitchFamily="2" charset="2"/>
              <a:buChar char="ü"/>
            </a:pPr>
            <a:r>
              <a:rPr lang="en-US" dirty="0"/>
              <a:t> Global Cooling/New Ice Age</a:t>
            </a:r>
          </a:p>
          <a:p>
            <a:pPr>
              <a:buFont typeface="Wingdings" panose="05000000000000000000" pitchFamily="2" charset="2"/>
              <a:buChar char="ü"/>
            </a:pPr>
            <a:r>
              <a:rPr lang="en-US" dirty="0"/>
              <a:t> Global Warming</a:t>
            </a:r>
          </a:p>
          <a:p>
            <a:pPr>
              <a:buFont typeface="Wingdings" panose="05000000000000000000" pitchFamily="2" charset="2"/>
              <a:buChar char="ü"/>
            </a:pPr>
            <a:r>
              <a:rPr lang="en-US" dirty="0"/>
              <a:t>Climate Craziness</a:t>
            </a:r>
          </a:p>
          <a:p>
            <a:pPr>
              <a:buFont typeface="Wingdings" panose="05000000000000000000" pitchFamily="2" charset="2"/>
              <a:buChar char="ü"/>
            </a:pPr>
            <a:r>
              <a:rPr lang="en-US" dirty="0"/>
              <a:t>Climate  Change </a:t>
            </a:r>
          </a:p>
          <a:p>
            <a:pPr>
              <a:buFont typeface="Wingdings" panose="05000000000000000000" pitchFamily="2" charset="2"/>
              <a:buChar char="ü"/>
            </a:pPr>
            <a:r>
              <a:rPr lang="en-US" dirty="0"/>
              <a:t>Climate Chaos</a:t>
            </a:r>
          </a:p>
          <a:p>
            <a:pPr>
              <a:buFont typeface="Wingdings" panose="05000000000000000000" pitchFamily="2" charset="2"/>
              <a:buChar char="ü"/>
            </a:pPr>
            <a:r>
              <a:rPr lang="en-US" dirty="0"/>
              <a:t>Climate Collapse</a:t>
            </a:r>
          </a:p>
          <a:p>
            <a:pPr>
              <a:buFont typeface="Wingdings" panose="05000000000000000000" pitchFamily="2" charset="2"/>
              <a:buChar char="ü"/>
            </a:pPr>
            <a:r>
              <a:rPr lang="en-US" dirty="0"/>
              <a:t>Climate Anxiety</a:t>
            </a:r>
          </a:p>
          <a:p>
            <a:pPr>
              <a:buFont typeface="Wingdings" panose="05000000000000000000" pitchFamily="2" charset="2"/>
              <a:buChar char="ü"/>
            </a:pPr>
            <a:r>
              <a:rPr lang="en-US" dirty="0"/>
              <a:t>Climate Emergency</a:t>
            </a:r>
          </a:p>
          <a:p>
            <a:pPr>
              <a:buFont typeface="Wingdings" panose="05000000000000000000" pitchFamily="2" charset="2"/>
              <a:buChar char="ü"/>
            </a:pPr>
            <a:r>
              <a:rPr lang="en-US" dirty="0"/>
              <a:t>Global Meltdown</a:t>
            </a:r>
          </a:p>
          <a:p>
            <a:pPr>
              <a:buFont typeface="Wingdings" panose="05000000000000000000" pitchFamily="2" charset="2"/>
              <a:buChar char="ü"/>
            </a:pPr>
            <a:r>
              <a:rPr lang="en-US" dirty="0"/>
              <a:t>Existential Threat</a:t>
            </a:r>
          </a:p>
          <a:p>
            <a:pPr>
              <a:buFont typeface="Wingdings" panose="05000000000000000000" pitchFamily="2" charset="2"/>
              <a:buChar char="ü"/>
            </a:pPr>
            <a:r>
              <a:rPr lang="en-US" dirty="0"/>
              <a:t>World War Zero </a:t>
            </a:r>
          </a:p>
          <a:p>
            <a:endParaRPr lang="en-US" dirty="0"/>
          </a:p>
        </p:txBody>
      </p:sp>
      <p:sp>
        <p:nvSpPr>
          <p:cNvPr id="5" name="Text Placeholder 4">
            <a:extLst>
              <a:ext uri="{FF2B5EF4-FFF2-40B4-BE49-F238E27FC236}">
                <a16:creationId xmlns:a16="http://schemas.microsoft.com/office/drawing/2014/main" id="{8613B273-3ABE-4925-A4DC-F736DB595CCE}"/>
              </a:ext>
            </a:extLst>
          </p:cNvPr>
          <p:cNvSpPr>
            <a:spLocks noGrp="1"/>
          </p:cNvSpPr>
          <p:nvPr>
            <p:ph type="body" sz="quarter" idx="3"/>
          </p:nvPr>
        </p:nvSpPr>
        <p:spPr>
          <a:xfrm>
            <a:off x="5791200" y="1022351"/>
            <a:ext cx="5564188" cy="1320800"/>
          </a:xfrm>
        </p:spPr>
        <p:txBody>
          <a:bodyPr anchor="ctr"/>
          <a:lstStyle/>
          <a:p>
            <a:pPr algn="ctr"/>
            <a:r>
              <a:rPr lang="en-US" dirty="0"/>
              <a:t>Scientific Reality</a:t>
            </a:r>
          </a:p>
        </p:txBody>
      </p:sp>
      <p:pic>
        <p:nvPicPr>
          <p:cNvPr id="1026" name="Picture 2">
            <a:extLst>
              <a:ext uri="{FF2B5EF4-FFF2-40B4-BE49-F238E27FC236}">
                <a16:creationId xmlns:a16="http://schemas.microsoft.com/office/drawing/2014/main" id="{78495D7F-4722-4BE3-AA16-001BB57B8431}"/>
              </a:ext>
            </a:extLst>
          </p:cNvPr>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tretch>
            <a:fillRect/>
          </a:stretch>
        </p:blipFill>
        <p:spPr bwMode="auto">
          <a:xfrm>
            <a:off x="5899150" y="2169823"/>
            <a:ext cx="5278437" cy="4089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28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C3A1B-1D42-424E-BCE1-E7C0BACA9066}"/>
              </a:ext>
            </a:extLst>
          </p:cNvPr>
          <p:cNvSpPr>
            <a:spLocks noGrp="1"/>
          </p:cNvSpPr>
          <p:nvPr>
            <p:ph type="title"/>
          </p:nvPr>
        </p:nvSpPr>
        <p:spPr>
          <a:xfrm>
            <a:off x="298450" y="365125"/>
            <a:ext cx="11055350" cy="1325563"/>
          </a:xfrm>
        </p:spPr>
        <p:txBody>
          <a:bodyPr>
            <a:normAutofit fontScale="90000"/>
          </a:bodyPr>
          <a:lstStyle/>
          <a:p>
            <a:pPr algn="ctr"/>
            <a:r>
              <a:rPr lang="en-US" dirty="0">
                <a:latin typeface="+mn-lt"/>
              </a:rPr>
              <a:t>Slippery Slope of Climate Propaganda Fearmongering, Wordsmithing, And Media Mendacity</a:t>
            </a:r>
          </a:p>
        </p:txBody>
      </p:sp>
      <p:sp>
        <p:nvSpPr>
          <p:cNvPr id="3" name="Content Placeholder 2">
            <a:extLst>
              <a:ext uri="{FF2B5EF4-FFF2-40B4-BE49-F238E27FC236}">
                <a16:creationId xmlns:a16="http://schemas.microsoft.com/office/drawing/2014/main" id="{8477FE15-9F09-438B-B1F4-BAE647059BD6}"/>
              </a:ext>
            </a:extLst>
          </p:cNvPr>
          <p:cNvSpPr>
            <a:spLocks noGrp="1"/>
          </p:cNvSpPr>
          <p:nvPr>
            <p:ph sz="half" idx="1"/>
          </p:nvPr>
        </p:nvSpPr>
        <p:spPr>
          <a:xfrm>
            <a:off x="838200" y="1825624"/>
            <a:ext cx="5181600" cy="5032375"/>
          </a:xfrm>
        </p:spPr>
        <p:txBody>
          <a:bodyPr>
            <a:normAutofit/>
          </a:bodyPr>
          <a:lstStyle/>
          <a:p>
            <a:pPr marL="0" indent="0" algn="ctr">
              <a:buNone/>
            </a:pPr>
            <a:r>
              <a:rPr lang="en-US" sz="2400" dirty="0"/>
              <a:t>Global Warming</a:t>
            </a:r>
          </a:p>
          <a:p>
            <a:pPr marL="0" indent="0" algn="ctr">
              <a:lnSpc>
                <a:spcPct val="100000"/>
              </a:lnSpc>
              <a:buNone/>
            </a:pPr>
            <a:endParaRPr lang="en-US" sz="2400" dirty="0"/>
          </a:p>
          <a:p>
            <a:pPr marL="0" indent="0" algn="ctr">
              <a:lnSpc>
                <a:spcPct val="100000"/>
              </a:lnSpc>
              <a:buNone/>
            </a:pPr>
            <a:r>
              <a:rPr lang="en-US" sz="2400" dirty="0"/>
              <a:t>Climate Change</a:t>
            </a:r>
          </a:p>
          <a:p>
            <a:pPr marL="0" indent="0" algn="ctr">
              <a:buNone/>
            </a:pPr>
            <a:endParaRPr lang="en-US" dirty="0"/>
          </a:p>
          <a:p>
            <a:pPr marL="0" indent="0" algn="ctr">
              <a:buNone/>
            </a:pPr>
            <a:r>
              <a:rPr lang="en-US" sz="2400" dirty="0"/>
              <a:t>Carbon Dioxide Pollution</a:t>
            </a:r>
          </a:p>
          <a:p>
            <a:pPr marL="0" indent="0" algn="ctr">
              <a:buNone/>
            </a:pPr>
            <a:endParaRPr lang="en-US" dirty="0"/>
          </a:p>
          <a:p>
            <a:pPr marL="0" indent="0" algn="ctr">
              <a:buNone/>
            </a:pPr>
            <a:r>
              <a:rPr lang="en-US" sz="2400" dirty="0"/>
              <a:t>Carbon Pollution</a:t>
            </a:r>
          </a:p>
          <a:p>
            <a:pPr marL="0" indent="0" algn="ctr">
              <a:lnSpc>
                <a:spcPct val="100000"/>
              </a:lnSpc>
              <a:buNone/>
            </a:pPr>
            <a:endParaRPr lang="en-US" sz="2400" dirty="0"/>
          </a:p>
          <a:p>
            <a:pPr marL="0" indent="0" algn="ctr">
              <a:lnSpc>
                <a:spcPct val="100000"/>
              </a:lnSpc>
              <a:buNone/>
            </a:pPr>
            <a:r>
              <a:rPr lang="en-US" sz="2400" dirty="0"/>
              <a:t>Existential Threat/Climate Emergency</a:t>
            </a:r>
          </a:p>
        </p:txBody>
      </p:sp>
      <p:sp>
        <p:nvSpPr>
          <p:cNvPr id="4" name="Arrow: Down 3">
            <a:extLst>
              <a:ext uri="{FF2B5EF4-FFF2-40B4-BE49-F238E27FC236}">
                <a16:creationId xmlns:a16="http://schemas.microsoft.com/office/drawing/2014/main" id="{46B99D0E-3CE4-417B-8B23-9DDD2E62D5F4}"/>
              </a:ext>
            </a:extLst>
          </p:cNvPr>
          <p:cNvSpPr/>
          <p:nvPr/>
        </p:nvSpPr>
        <p:spPr>
          <a:xfrm>
            <a:off x="3261804" y="2424332"/>
            <a:ext cx="334391" cy="338138"/>
          </a:xfrm>
          <a:prstGeom prst="downArrow">
            <a:avLst>
              <a:gd name="adj1" fmla="val 50000"/>
              <a:gd name="adj2" fmla="val 485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Arrow: Down 4">
            <a:extLst>
              <a:ext uri="{FF2B5EF4-FFF2-40B4-BE49-F238E27FC236}">
                <a16:creationId xmlns:a16="http://schemas.microsoft.com/office/drawing/2014/main" id="{BBF9E0F8-99A4-40D6-9E43-1024372C5A7B}"/>
              </a:ext>
            </a:extLst>
          </p:cNvPr>
          <p:cNvSpPr/>
          <p:nvPr/>
        </p:nvSpPr>
        <p:spPr>
          <a:xfrm>
            <a:off x="3248311" y="3429000"/>
            <a:ext cx="361378" cy="338138"/>
          </a:xfrm>
          <a:prstGeom prst="downArrow">
            <a:avLst>
              <a:gd name="adj1" fmla="val 50000"/>
              <a:gd name="adj2" fmla="val 482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85E3BA69-6CBE-4B6F-A6AC-9E6D85B36F31}"/>
              </a:ext>
            </a:extLst>
          </p:cNvPr>
          <p:cNvSpPr/>
          <p:nvPr/>
        </p:nvSpPr>
        <p:spPr>
          <a:xfrm>
            <a:off x="3248310" y="4270741"/>
            <a:ext cx="361377" cy="338138"/>
          </a:xfrm>
          <a:prstGeom prst="downArrow">
            <a:avLst>
              <a:gd name="adj1" fmla="val 45471"/>
              <a:gd name="adj2" fmla="val 5725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E2D2FB36-72A6-4DEC-BB78-C5E4F37C6AD8}"/>
              </a:ext>
            </a:extLst>
          </p:cNvPr>
          <p:cNvSpPr/>
          <p:nvPr/>
        </p:nvSpPr>
        <p:spPr>
          <a:xfrm flipH="1">
            <a:off x="3248310" y="5264633"/>
            <a:ext cx="361378" cy="312537"/>
          </a:xfrm>
          <a:prstGeom prst="downArrow">
            <a:avLst>
              <a:gd name="adj1" fmla="val 50000"/>
              <a:gd name="adj2" fmla="val 442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3071B4AA-4FE2-42E3-9347-74F4580DDC4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23560" y="1992312"/>
            <a:ext cx="448944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426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3931E-EAEE-4040-AC98-09C46A3A374B}"/>
              </a:ext>
            </a:extLst>
          </p:cNvPr>
          <p:cNvSpPr>
            <a:spLocks noGrp="1"/>
          </p:cNvSpPr>
          <p:nvPr>
            <p:ph type="title"/>
          </p:nvPr>
        </p:nvSpPr>
        <p:spPr/>
        <p:txBody>
          <a:bodyPr/>
          <a:lstStyle/>
          <a:p>
            <a:pPr algn="ctr"/>
            <a:r>
              <a:rPr lang="en-US" dirty="0">
                <a:latin typeface="+mn-lt"/>
              </a:rPr>
              <a:t>Life On Earth Co-existed And Developed With CO2 Levels Much Higher Than At Present</a:t>
            </a:r>
          </a:p>
        </p:txBody>
      </p:sp>
      <p:pic>
        <p:nvPicPr>
          <p:cNvPr id="1026" name="Picture 2">
            <a:extLst>
              <a:ext uri="{FF2B5EF4-FFF2-40B4-BE49-F238E27FC236}">
                <a16:creationId xmlns:a16="http://schemas.microsoft.com/office/drawing/2014/main" id="{26051C55-612A-4DB7-9C95-A08524366D1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9850" y="1774825"/>
            <a:ext cx="8591550" cy="4351338"/>
          </a:xfrm>
          <a:prstGeom prst="rect">
            <a:avLst/>
          </a:prstGeom>
          <a:noFill/>
          <a:extLst>
            <a:ext uri="{909E8E84-426E-40DD-AFC4-6F175D3DCCD1}">
              <a14:hiddenFill xmlns:a14="http://schemas.microsoft.com/office/drawing/2010/main">
                <a:solidFill>
                  <a:srgbClr val="FFFFFF"/>
                </a:solidFill>
              </a14:hiddenFill>
            </a:ext>
          </a:extLst>
        </p:spPr>
      </p:pic>
      <p:sp>
        <p:nvSpPr>
          <p:cNvPr id="5" name="Arrow: Up 4">
            <a:extLst>
              <a:ext uri="{FF2B5EF4-FFF2-40B4-BE49-F238E27FC236}">
                <a16:creationId xmlns:a16="http://schemas.microsoft.com/office/drawing/2014/main" id="{DDABC654-B068-45D5-B85C-7F3536B591D7}"/>
              </a:ext>
            </a:extLst>
          </p:cNvPr>
          <p:cNvSpPr/>
          <p:nvPr/>
        </p:nvSpPr>
        <p:spPr>
          <a:xfrm>
            <a:off x="9010650" y="6013450"/>
            <a:ext cx="381000" cy="536575"/>
          </a:xfrm>
          <a:prstGeom prst="upArrow">
            <a:avLst>
              <a:gd name="adj1" fmla="val 50000"/>
              <a:gd name="adj2" fmla="val 5655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39935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7670D-F6E5-4454-887B-CA50A6698AD1}"/>
              </a:ext>
            </a:extLst>
          </p:cNvPr>
          <p:cNvSpPr>
            <a:spLocks noGrp="1"/>
          </p:cNvSpPr>
          <p:nvPr>
            <p:ph type="title"/>
          </p:nvPr>
        </p:nvSpPr>
        <p:spPr/>
        <p:txBody>
          <a:bodyPr/>
          <a:lstStyle/>
          <a:p>
            <a:pPr algn="ctr"/>
            <a:r>
              <a:rPr lang="en-US" dirty="0">
                <a:latin typeface="+mn-lt"/>
              </a:rPr>
              <a:t>So You Want To </a:t>
            </a:r>
            <a:r>
              <a:rPr lang="en-US" i="1" dirty="0">
                <a:latin typeface="+mn-lt"/>
              </a:rPr>
              <a:t>Do</a:t>
            </a:r>
            <a:r>
              <a:rPr lang="en-US" dirty="0">
                <a:latin typeface="+mn-lt"/>
              </a:rPr>
              <a:t> </a:t>
            </a:r>
            <a:r>
              <a:rPr lang="en-US" i="1" dirty="0">
                <a:latin typeface="+mn-lt"/>
              </a:rPr>
              <a:t>Something</a:t>
            </a:r>
            <a:r>
              <a:rPr lang="en-US" dirty="0">
                <a:latin typeface="+mn-lt"/>
              </a:rPr>
              <a:t> About Climate Change? Carbon Dioxide Is A Poor Choice</a:t>
            </a:r>
          </a:p>
        </p:txBody>
      </p:sp>
      <p:pic>
        <p:nvPicPr>
          <p:cNvPr id="1026" name="Picture 2" descr="Temperature and CO2 thru time">
            <a:extLst>
              <a:ext uri="{FF2B5EF4-FFF2-40B4-BE49-F238E27FC236}">
                <a16:creationId xmlns:a16="http://schemas.microsoft.com/office/drawing/2014/main" id="{5C455EA7-8B89-468C-B437-761389DD5FF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62050" y="2015331"/>
            <a:ext cx="9925050" cy="4842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9279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29BE-F9B2-4D9E-8101-E16E65EDB314}"/>
              </a:ext>
            </a:extLst>
          </p:cNvPr>
          <p:cNvSpPr>
            <a:spLocks noGrp="1"/>
          </p:cNvSpPr>
          <p:nvPr>
            <p:ph type="title"/>
          </p:nvPr>
        </p:nvSpPr>
        <p:spPr>
          <a:xfrm>
            <a:off x="838200" y="365125"/>
            <a:ext cx="10515600" cy="1469462"/>
          </a:xfrm>
        </p:spPr>
        <p:txBody>
          <a:bodyPr/>
          <a:lstStyle/>
          <a:p>
            <a:pPr algn="ctr"/>
            <a:r>
              <a:rPr lang="en-US" dirty="0">
                <a:latin typeface="+mn-lt"/>
              </a:rPr>
              <a:t>We Are Living On A Mere Blip Of The Geological Time Scale</a:t>
            </a:r>
          </a:p>
        </p:txBody>
      </p:sp>
      <p:pic>
        <p:nvPicPr>
          <p:cNvPr id="1026" name="Picture 2" descr="Humanity survived previous natural warming">
            <a:extLst>
              <a:ext uri="{FF2B5EF4-FFF2-40B4-BE49-F238E27FC236}">
                <a16:creationId xmlns:a16="http://schemas.microsoft.com/office/drawing/2014/main" id="{4B149CAD-432F-42CF-ACAC-F90181328A9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7240" y="1678329"/>
            <a:ext cx="11794603" cy="5179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251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89F321-56A7-4698-8FB2-4AB64D4B7F78}"/>
              </a:ext>
            </a:extLst>
          </p:cNvPr>
          <p:cNvSpPr>
            <a:spLocks noGrp="1"/>
          </p:cNvSpPr>
          <p:nvPr>
            <p:ph type="title"/>
          </p:nvPr>
        </p:nvSpPr>
        <p:spPr/>
        <p:txBody>
          <a:bodyPr>
            <a:normAutofit fontScale="90000"/>
          </a:bodyPr>
          <a:lstStyle/>
          <a:p>
            <a:pPr algn="ctr"/>
            <a:r>
              <a:rPr lang="en-US" dirty="0">
                <a:latin typeface="+mn-lt"/>
              </a:rPr>
              <a:t>Global Temperatures, Present and Past</a:t>
            </a:r>
            <a:br>
              <a:rPr lang="en-US" dirty="0">
                <a:latin typeface="+mn-lt"/>
              </a:rPr>
            </a:br>
            <a:r>
              <a:rPr lang="en-US" dirty="0">
                <a:latin typeface="+mn-lt"/>
              </a:rPr>
              <a:t>Global Temperatures Were Higher When CO2 Was Much Lower</a:t>
            </a:r>
          </a:p>
        </p:txBody>
      </p:sp>
      <p:sp>
        <p:nvSpPr>
          <p:cNvPr id="5" name="Text Placeholder 4">
            <a:extLst>
              <a:ext uri="{FF2B5EF4-FFF2-40B4-BE49-F238E27FC236}">
                <a16:creationId xmlns:a16="http://schemas.microsoft.com/office/drawing/2014/main" id="{EE552F2C-00ED-4A75-89FA-9A065ED4E082}"/>
              </a:ext>
            </a:extLst>
          </p:cNvPr>
          <p:cNvSpPr>
            <a:spLocks noGrp="1"/>
          </p:cNvSpPr>
          <p:nvPr>
            <p:ph type="body" idx="1"/>
          </p:nvPr>
        </p:nvSpPr>
        <p:spPr/>
        <p:txBody>
          <a:bodyPr anchor="ctr"/>
          <a:lstStyle/>
          <a:p>
            <a:pPr algn="ctr"/>
            <a:r>
              <a:rPr lang="en-US" b="0" dirty="0"/>
              <a:t>No Significant  U. S. Warming Past 14+ Years</a:t>
            </a:r>
          </a:p>
        </p:txBody>
      </p:sp>
      <p:sp>
        <p:nvSpPr>
          <p:cNvPr id="6" name="Text Placeholder 5">
            <a:extLst>
              <a:ext uri="{FF2B5EF4-FFF2-40B4-BE49-F238E27FC236}">
                <a16:creationId xmlns:a16="http://schemas.microsoft.com/office/drawing/2014/main" id="{F70DCC14-94E4-4899-90B0-88B13C4BE412}"/>
              </a:ext>
            </a:extLst>
          </p:cNvPr>
          <p:cNvSpPr>
            <a:spLocks noGrp="1"/>
          </p:cNvSpPr>
          <p:nvPr>
            <p:ph type="body" sz="quarter" idx="3"/>
          </p:nvPr>
        </p:nvSpPr>
        <p:spPr/>
        <p:txBody>
          <a:bodyPr anchor="ctr"/>
          <a:lstStyle/>
          <a:p>
            <a:pPr algn="ctr"/>
            <a:r>
              <a:rPr lang="en-US" b="0" dirty="0"/>
              <a:t> Source: Figure 7c from the IPCC FAR</a:t>
            </a:r>
            <a:endParaRPr lang="en-US" dirty="0"/>
          </a:p>
        </p:txBody>
      </p:sp>
      <p:pic>
        <p:nvPicPr>
          <p:cNvPr id="13314" name="Picture 2" descr="Figure 1: Source: Figure 7c in the IPCC FAR">
            <a:extLst>
              <a:ext uri="{FF2B5EF4-FFF2-40B4-BE49-F238E27FC236}">
                <a16:creationId xmlns:a16="http://schemas.microsoft.com/office/drawing/2014/main" id="{9986A8FE-9005-4104-B497-B9E089AF7268}"/>
              </a:ext>
            </a:extLst>
          </p:cNvPr>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6049169" y="2390987"/>
            <a:ext cx="5429250" cy="406507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D9EF86B1-16F9-419E-9C1B-EEAEA63C45A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45318" y="2587413"/>
            <a:ext cx="5352257" cy="3680037"/>
          </a:xfrm>
          <a:prstGeom prst="rect">
            <a:avLst/>
          </a:prstGeom>
          <a:noFill/>
          <a:extLst>
            <a:ext uri="{909E8E84-426E-40DD-AFC4-6F175D3DCCD1}">
              <a14:hiddenFill xmlns:a14="http://schemas.microsoft.com/office/drawing/2010/main">
                <a:solidFill>
                  <a:srgbClr val="FFFFFF"/>
                </a:solidFill>
              </a14:hiddenFill>
            </a:ext>
          </a:extLst>
        </p:spPr>
      </p:pic>
      <p:sp>
        <p:nvSpPr>
          <p:cNvPr id="2" name="Arrow: Down 1">
            <a:extLst>
              <a:ext uri="{FF2B5EF4-FFF2-40B4-BE49-F238E27FC236}">
                <a16:creationId xmlns:a16="http://schemas.microsoft.com/office/drawing/2014/main" id="{4A64EAED-D7FA-4191-8F98-3C51B8A35F99}"/>
              </a:ext>
            </a:extLst>
          </p:cNvPr>
          <p:cNvSpPr/>
          <p:nvPr/>
        </p:nvSpPr>
        <p:spPr>
          <a:xfrm>
            <a:off x="7729210" y="2587413"/>
            <a:ext cx="484632" cy="7043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7AFA820-DFC5-4911-BE8A-7BD8990C7FFE}"/>
              </a:ext>
            </a:extLst>
          </p:cNvPr>
          <p:cNvSpPr txBox="1"/>
          <p:nvPr/>
        </p:nvSpPr>
        <p:spPr>
          <a:xfrm>
            <a:off x="8100907" y="2587413"/>
            <a:ext cx="4001075" cy="369332"/>
          </a:xfrm>
          <a:prstGeom prst="rect">
            <a:avLst/>
          </a:prstGeom>
          <a:noFill/>
        </p:spPr>
        <p:txBody>
          <a:bodyPr wrap="square" rtlCol="0">
            <a:spAutoFit/>
          </a:bodyPr>
          <a:lstStyle/>
          <a:p>
            <a:r>
              <a:rPr lang="en-US" dirty="0"/>
              <a:t>CO2 almost one-half the present value</a:t>
            </a:r>
          </a:p>
        </p:txBody>
      </p:sp>
    </p:spTree>
    <p:extLst>
      <p:ext uri="{BB962C8B-B14F-4D97-AF65-F5344CB8AC3E}">
        <p14:creationId xmlns:p14="http://schemas.microsoft.com/office/powerpoint/2010/main" val="1695188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3">
            <a:extLst>
              <a:ext uri="{FF2B5EF4-FFF2-40B4-BE49-F238E27FC236}">
                <a16:creationId xmlns:a16="http://schemas.microsoft.com/office/drawing/2014/main" id="{AD65B400-07A9-4AE2-881F-07D674F213E2}"/>
              </a:ext>
            </a:extLst>
          </p:cNvPr>
          <p:cNvSpPr>
            <a:spLocks noGrp="1"/>
          </p:cNvSpPr>
          <p:nvPr>
            <p:ph type="title"/>
          </p:nvPr>
        </p:nvSpPr>
        <p:spPr/>
        <p:txBody>
          <a:bodyPr/>
          <a:lstStyle/>
          <a:p>
            <a:pPr algn="ctr">
              <a:defRPr/>
            </a:pPr>
            <a:r>
              <a:rPr lang="en-US" dirty="0">
                <a:latin typeface="+mn-lt"/>
              </a:rPr>
              <a:t>UVA’s Michael Mann and His Temperature “Hockey Stick”</a:t>
            </a:r>
          </a:p>
        </p:txBody>
      </p:sp>
      <p:pic>
        <p:nvPicPr>
          <p:cNvPr id="8195" name="Picture 2" descr="MWP-hockey-warming_graph">
            <a:hlinkClick r:id="rId2"/>
            <a:extLst>
              <a:ext uri="{FF2B5EF4-FFF2-40B4-BE49-F238E27FC236}">
                <a16:creationId xmlns:a16="http://schemas.microsoft.com/office/drawing/2014/main" id="{60A0CC65-682F-48F3-8011-87E793D193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776714"/>
            <a:ext cx="8610600" cy="454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Box 3">
            <a:extLst>
              <a:ext uri="{FF2B5EF4-FFF2-40B4-BE49-F238E27FC236}">
                <a16:creationId xmlns:a16="http://schemas.microsoft.com/office/drawing/2014/main" id="{838C0169-2FD3-4E59-AB27-5DD838F9FEDE}"/>
              </a:ext>
            </a:extLst>
          </p:cNvPr>
          <p:cNvSpPr txBox="1">
            <a:spLocks noChangeArrowheads="1"/>
          </p:cNvSpPr>
          <p:nvPr/>
        </p:nvSpPr>
        <p:spPr bwMode="auto">
          <a:xfrm>
            <a:off x="1828800" y="6324600"/>
            <a:ext cx="8534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www.wattsupwiththat.com/2009/07/08the-medieval-warm-period-linked-to-...</a:t>
            </a:r>
          </a:p>
        </p:txBody>
      </p:sp>
      <p:sp>
        <p:nvSpPr>
          <p:cNvPr id="5" name="Down Arrow 4">
            <a:extLst>
              <a:ext uri="{FF2B5EF4-FFF2-40B4-BE49-F238E27FC236}">
                <a16:creationId xmlns:a16="http://schemas.microsoft.com/office/drawing/2014/main" id="{BDA78E5D-3D6D-4B54-8397-D02A52BE2FCB}"/>
              </a:ext>
            </a:extLst>
          </p:cNvPr>
          <p:cNvSpPr/>
          <p:nvPr/>
        </p:nvSpPr>
        <p:spPr>
          <a:xfrm>
            <a:off x="5105400" y="3886200"/>
            <a:ext cx="76200" cy="901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extLst>
      <p:ext uri="{BB962C8B-B14F-4D97-AF65-F5344CB8AC3E}">
        <p14:creationId xmlns:p14="http://schemas.microsoft.com/office/powerpoint/2010/main" val="1697591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CE5A5-0267-49B1-94E7-CF3584375DF8}"/>
              </a:ext>
            </a:extLst>
          </p:cNvPr>
          <p:cNvSpPr>
            <a:spLocks noGrp="1"/>
          </p:cNvSpPr>
          <p:nvPr>
            <p:ph type="title"/>
          </p:nvPr>
        </p:nvSpPr>
        <p:spPr>
          <a:xfrm>
            <a:off x="838200" y="365125"/>
            <a:ext cx="10515600" cy="1920875"/>
          </a:xfrm>
        </p:spPr>
        <p:txBody>
          <a:bodyPr>
            <a:noAutofit/>
          </a:bodyPr>
          <a:lstStyle/>
          <a:p>
            <a:pPr algn="ctr"/>
            <a:r>
              <a:rPr lang="en-US" sz="3600" b="0" i="0" dirty="0">
                <a:solidFill>
                  <a:srgbClr val="070707"/>
                </a:solidFill>
                <a:effectLst/>
                <a:latin typeface="Calibri" panose="020F0502020204030204" pitchFamily="34" charset="0"/>
                <a:cs typeface="Calibri" panose="020F0502020204030204" pitchFamily="34" charset="0"/>
              </a:rPr>
              <a:t>The Linear </a:t>
            </a:r>
            <a:r>
              <a:rPr lang="en-US" sz="3600" dirty="0">
                <a:solidFill>
                  <a:srgbClr val="070707"/>
                </a:solidFill>
                <a:latin typeface="Calibri" panose="020F0502020204030204" pitchFamily="34" charset="0"/>
                <a:cs typeface="Calibri" panose="020F0502020204030204" pitchFamily="34" charset="0"/>
              </a:rPr>
              <a:t>W</a:t>
            </a:r>
            <a:r>
              <a:rPr lang="en-US" sz="3600" b="0" i="0" dirty="0">
                <a:solidFill>
                  <a:srgbClr val="070707"/>
                </a:solidFill>
                <a:effectLst/>
                <a:latin typeface="Calibri" panose="020F0502020204030204" pitchFamily="34" charset="0"/>
                <a:cs typeface="Calibri" panose="020F0502020204030204" pitchFamily="34" charset="0"/>
              </a:rPr>
              <a:t>arming </a:t>
            </a:r>
            <a:r>
              <a:rPr lang="en-US" sz="3600" dirty="0">
                <a:solidFill>
                  <a:srgbClr val="070707"/>
                </a:solidFill>
                <a:latin typeface="Calibri" panose="020F0502020204030204" pitchFamily="34" charset="0"/>
                <a:cs typeface="Calibri" panose="020F0502020204030204" pitchFamily="34" charset="0"/>
              </a:rPr>
              <a:t>T</a:t>
            </a:r>
            <a:r>
              <a:rPr lang="en-US" sz="3600" b="0" i="0" dirty="0">
                <a:solidFill>
                  <a:srgbClr val="070707"/>
                </a:solidFill>
                <a:effectLst/>
                <a:latin typeface="Calibri" panose="020F0502020204030204" pitchFamily="34" charset="0"/>
                <a:cs typeface="Calibri" panose="020F0502020204030204" pitchFamily="34" charset="0"/>
              </a:rPr>
              <a:t>rend </a:t>
            </a:r>
            <a:r>
              <a:rPr lang="en-US" sz="3600" dirty="0">
                <a:solidFill>
                  <a:srgbClr val="070707"/>
                </a:solidFill>
                <a:latin typeface="Calibri" panose="020F0502020204030204" pitchFamily="34" charset="0"/>
                <a:cs typeface="Calibri" panose="020F0502020204030204" pitchFamily="34" charset="0"/>
              </a:rPr>
              <a:t>S</a:t>
            </a:r>
            <a:r>
              <a:rPr lang="en-US" sz="3600" b="0" i="0" dirty="0">
                <a:solidFill>
                  <a:srgbClr val="070707"/>
                </a:solidFill>
                <a:effectLst/>
                <a:latin typeface="Calibri" panose="020F0502020204030204" pitchFamily="34" charset="0"/>
                <a:cs typeface="Calibri" panose="020F0502020204030204" pitchFamily="34" charset="0"/>
              </a:rPr>
              <a:t>ince January, 1979  To March 2021 Remains At +0.14 C/decade (+0.12 C/decade Over </a:t>
            </a:r>
            <a:r>
              <a:rPr lang="en-US" sz="3600" dirty="0">
                <a:solidFill>
                  <a:srgbClr val="070707"/>
                </a:solidFill>
                <a:latin typeface="Calibri" panose="020F0502020204030204" pitchFamily="34" charset="0"/>
                <a:cs typeface="Calibri" panose="020F0502020204030204" pitchFamily="34" charset="0"/>
              </a:rPr>
              <a:t>T</a:t>
            </a:r>
            <a:r>
              <a:rPr lang="en-US" sz="3600" b="0" i="0" dirty="0">
                <a:solidFill>
                  <a:srgbClr val="070707"/>
                </a:solidFill>
                <a:effectLst/>
                <a:latin typeface="Calibri" panose="020F0502020204030204" pitchFamily="34" charset="0"/>
                <a:cs typeface="Calibri" panose="020F0502020204030204" pitchFamily="34" charset="0"/>
              </a:rPr>
              <a:t>he </a:t>
            </a:r>
            <a:r>
              <a:rPr lang="en-US" sz="3600" dirty="0">
                <a:solidFill>
                  <a:srgbClr val="070707"/>
                </a:solidFill>
                <a:latin typeface="Calibri" panose="020F0502020204030204" pitchFamily="34" charset="0"/>
                <a:cs typeface="Calibri" panose="020F0502020204030204" pitchFamily="34" charset="0"/>
              </a:rPr>
              <a:t>G</a:t>
            </a:r>
            <a:r>
              <a:rPr lang="en-US" sz="3600" b="0" i="0" dirty="0">
                <a:solidFill>
                  <a:srgbClr val="070707"/>
                </a:solidFill>
                <a:effectLst/>
                <a:latin typeface="Calibri" panose="020F0502020204030204" pitchFamily="34" charset="0"/>
                <a:cs typeface="Calibri" panose="020F0502020204030204" pitchFamily="34" charset="0"/>
              </a:rPr>
              <a:t>lobal-Averaged </a:t>
            </a:r>
            <a:r>
              <a:rPr lang="en-US" sz="3600" dirty="0">
                <a:solidFill>
                  <a:srgbClr val="070707"/>
                </a:solidFill>
                <a:latin typeface="Calibri" panose="020F0502020204030204" pitchFamily="34" charset="0"/>
                <a:cs typeface="Calibri" panose="020F0502020204030204" pitchFamily="34" charset="0"/>
              </a:rPr>
              <a:t>O</a:t>
            </a:r>
            <a:r>
              <a:rPr lang="en-US" sz="3600" b="0" i="0" dirty="0">
                <a:solidFill>
                  <a:srgbClr val="070707"/>
                </a:solidFill>
                <a:effectLst/>
                <a:latin typeface="Calibri" panose="020F0502020204030204" pitchFamily="34" charset="0"/>
                <a:cs typeface="Calibri" panose="020F0502020204030204" pitchFamily="34" charset="0"/>
              </a:rPr>
              <a:t>ceans, And +0.18 C/decade Over </a:t>
            </a:r>
            <a:r>
              <a:rPr lang="en-US" sz="3600" dirty="0">
                <a:solidFill>
                  <a:srgbClr val="070707"/>
                </a:solidFill>
                <a:latin typeface="Calibri" panose="020F0502020204030204" pitchFamily="34" charset="0"/>
                <a:cs typeface="Calibri" panose="020F0502020204030204" pitchFamily="34" charset="0"/>
              </a:rPr>
              <a:t>G</a:t>
            </a:r>
            <a:r>
              <a:rPr lang="en-US" sz="3600" b="0" i="0" dirty="0">
                <a:solidFill>
                  <a:srgbClr val="070707"/>
                </a:solidFill>
                <a:effectLst/>
                <a:latin typeface="Calibri" panose="020F0502020204030204" pitchFamily="34" charset="0"/>
                <a:cs typeface="Calibri" panose="020F0502020204030204" pitchFamily="34" charset="0"/>
              </a:rPr>
              <a:t>lobal-Averaged </a:t>
            </a:r>
            <a:r>
              <a:rPr lang="en-US" sz="3600" dirty="0">
                <a:solidFill>
                  <a:srgbClr val="070707"/>
                </a:solidFill>
                <a:latin typeface="Calibri" panose="020F0502020204030204" pitchFamily="34" charset="0"/>
                <a:cs typeface="Calibri" panose="020F0502020204030204" pitchFamily="34" charset="0"/>
              </a:rPr>
              <a:t>L</a:t>
            </a:r>
            <a:r>
              <a:rPr lang="en-US" sz="3600" b="0" i="0" dirty="0">
                <a:solidFill>
                  <a:srgbClr val="070707"/>
                </a:solidFill>
                <a:effectLst/>
                <a:latin typeface="Calibri" panose="020F0502020204030204" pitchFamily="34" charset="0"/>
                <a:cs typeface="Calibri" panose="020F0502020204030204" pitchFamily="34" charset="0"/>
              </a:rPr>
              <a:t>and)</a:t>
            </a:r>
            <a:endParaRPr lang="en-US" sz="3600" dirty="0">
              <a:latin typeface="Calibri" panose="020F0502020204030204" pitchFamily="34" charset="0"/>
              <a:cs typeface="Calibri" panose="020F0502020204030204" pitchFamily="34" charset="0"/>
            </a:endParaRPr>
          </a:p>
        </p:txBody>
      </p:sp>
      <p:pic>
        <p:nvPicPr>
          <p:cNvPr id="2050" name="Picture 2">
            <a:extLst>
              <a:ext uri="{FF2B5EF4-FFF2-40B4-BE49-F238E27FC236}">
                <a16:creationId xmlns:a16="http://schemas.microsoft.com/office/drawing/2014/main" id="{454F9AF4-ACE9-437E-985B-B9DE2407D2D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5850" y="2405856"/>
            <a:ext cx="9734550" cy="4394994"/>
          </a:xfrm>
          <a:prstGeom prst="rect">
            <a:avLst/>
          </a:prstGeom>
          <a:noFill/>
          <a:extLst>
            <a:ext uri="{909E8E84-426E-40DD-AFC4-6F175D3DCCD1}">
              <a14:hiddenFill xmlns:a14="http://schemas.microsoft.com/office/drawing/2010/main">
                <a:solidFill>
                  <a:srgbClr val="FFFFFF"/>
                </a:solidFill>
              </a14:hiddenFill>
            </a:ext>
          </a:extLst>
        </p:spPr>
      </p:pic>
      <p:sp>
        <p:nvSpPr>
          <p:cNvPr id="3" name="Arrow: Down 2">
            <a:extLst>
              <a:ext uri="{FF2B5EF4-FFF2-40B4-BE49-F238E27FC236}">
                <a16:creationId xmlns:a16="http://schemas.microsoft.com/office/drawing/2014/main" id="{65A9CD8B-0A8E-47B4-8997-9F1D0D417855}"/>
              </a:ext>
            </a:extLst>
          </p:cNvPr>
          <p:cNvSpPr/>
          <p:nvPr/>
        </p:nvSpPr>
        <p:spPr>
          <a:xfrm>
            <a:off x="2844800" y="4184650"/>
            <a:ext cx="285750" cy="4187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9F41888-558C-4817-8FB8-1F496C1DFBBE}"/>
              </a:ext>
            </a:extLst>
          </p:cNvPr>
          <p:cNvSpPr txBox="1"/>
          <p:nvPr/>
        </p:nvSpPr>
        <p:spPr>
          <a:xfrm>
            <a:off x="2616200" y="3854450"/>
            <a:ext cx="1073150" cy="369332"/>
          </a:xfrm>
          <a:prstGeom prst="rect">
            <a:avLst/>
          </a:prstGeom>
          <a:noFill/>
        </p:spPr>
        <p:txBody>
          <a:bodyPr wrap="square" rtlCol="0">
            <a:spAutoFit/>
          </a:bodyPr>
          <a:lstStyle/>
          <a:p>
            <a:r>
              <a:rPr lang="en-US" b="1" dirty="0"/>
              <a:t>1984</a:t>
            </a:r>
          </a:p>
        </p:txBody>
      </p:sp>
    </p:spTree>
    <p:extLst>
      <p:ext uri="{BB962C8B-B14F-4D97-AF65-F5344CB8AC3E}">
        <p14:creationId xmlns:p14="http://schemas.microsoft.com/office/powerpoint/2010/main" val="3238638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E48A7-2D19-4848-84DA-3A3FFFA23B62}"/>
              </a:ext>
            </a:extLst>
          </p:cNvPr>
          <p:cNvSpPr>
            <a:spLocks noGrp="1"/>
          </p:cNvSpPr>
          <p:nvPr>
            <p:ph type="title"/>
          </p:nvPr>
        </p:nvSpPr>
        <p:spPr>
          <a:xfrm>
            <a:off x="838200" y="63501"/>
            <a:ext cx="10515600" cy="1627187"/>
          </a:xfrm>
        </p:spPr>
        <p:txBody>
          <a:bodyPr/>
          <a:lstStyle/>
          <a:p>
            <a:pPr algn="ctr"/>
            <a:r>
              <a:rPr lang="en-US" dirty="0">
                <a:latin typeface="+mn-lt"/>
              </a:rPr>
              <a:t>Why Demonize Carbon Dioxide?</a:t>
            </a:r>
          </a:p>
        </p:txBody>
      </p:sp>
      <p:sp>
        <p:nvSpPr>
          <p:cNvPr id="3" name="Content Placeholder 2">
            <a:extLst>
              <a:ext uri="{FF2B5EF4-FFF2-40B4-BE49-F238E27FC236}">
                <a16:creationId xmlns:a16="http://schemas.microsoft.com/office/drawing/2014/main" id="{47E0EE0E-164F-4F50-8C8C-907E1B221E6C}"/>
              </a:ext>
            </a:extLst>
          </p:cNvPr>
          <p:cNvSpPr>
            <a:spLocks noGrp="1"/>
          </p:cNvSpPr>
          <p:nvPr>
            <p:ph idx="1"/>
          </p:nvPr>
        </p:nvSpPr>
        <p:spPr>
          <a:xfrm>
            <a:off x="838200" y="1346200"/>
            <a:ext cx="10515600" cy="5448299"/>
          </a:xfrm>
        </p:spPr>
        <p:txBody>
          <a:bodyPr>
            <a:normAutofit lnSpcReduction="10000"/>
          </a:bodyPr>
          <a:lstStyle/>
          <a:p>
            <a:r>
              <a:rPr lang="en-US" dirty="0"/>
              <a:t>There is no consistent relationship between CO2 levels and global temperature, yet it has been selected as the major determinate of global climate</a:t>
            </a:r>
          </a:p>
          <a:p>
            <a:r>
              <a:rPr lang="en-US" dirty="0"/>
              <a:t>Water vapor is the number one greenhouse gas, but not amenable to political control or taxation</a:t>
            </a:r>
          </a:p>
          <a:p>
            <a:r>
              <a:rPr lang="en-US" dirty="0"/>
              <a:t>Climate computers, known as General Circulation Models, are imperfect and incomplete mathematical attempts to include all the factors and their relative interactions which go to make up the global climate over time…they are not representations of reality</a:t>
            </a:r>
          </a:p>
          <a:p>
            <a:r>
              <a:rPr lang="en-US" dirty="0"/>
              <a:t>What factors are not known are then arbitrarily assigned values in the model</a:t>
            </a:r>
          </a:p>
          <a:p>
            <a:r>
              <a:rPr lang="en-US" dirty="0"/>
              <a:t>There is no single climate model, but many, indicating a variety of guesses by the computer modelers, which fail to accurately predict future temperature</a:t>
            </a:r>
          </a:p>
          <a:p>
            <a:endParaRPr lang="en-US" dirty="0"/>
          </a:p>
          <a:p>
            <a:pPr marL="0" indent="0">
              <a:buNone/>
            </a:pPr>
            <a:endParaRPr lang="en-US" dirty="0"/>
          </a:p>
        </p:txBody>
      </p:sp>
    </p:spTree>
    <p:extLst>
      <p:ext uri="{BB962C8B-B14F-4D97-AF65-F5344CB8AC3E}">
        <p14:creationId xmlns:p14="http://schemas.microsoft.com/office/powerpoint/2010/main" val="3403216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8075F-D72B-46F9-8C87-2BE30F8C3C2A}"/>
              </a:ext>
            </a:extLst>
          </p:cNvPr>
          <p:cNvSpPr>
            <a:spLocks noGrp="1"/>
          </p:cNvSpPr>
          <p:nvPr>
            <p:ph type="title"/>
          </p:nvPr>
        </p:nvSpPr>
        <p:spPr/>
        <p:txBody>
          <a:bodyPr/>
          <a:lstStyle/>
          <a:p>
            <a:pPr algn="ctr"/>
            <a:r>
              <a:rPr lang="en-US" dirty="0">
                <a:latin typeface="+mn-lt"/>
              </a:rPr>
              <a:t>The True Drivers OF Our Climate</a:t>
            </a:r>
            <a:br>
              <a:rPr lang="en-US" dirty="0">
                <a:latin typeface="+mn-lt"/>
              </a:rPr>
            </a:br>
            <a:r>
              <a:rPr lang="en-US" dirty="0">
                <a:latin typeface="+mn-lt"/>
              </a:rPr>
              <a:t>Not Amenable To Taxation</a:t>
            </a:r>
          </a:p>
        </p:txBody>
      </p:sp>
      <p:pic>
        <p:nvPicPr>
          <p:cNvPr id="1026" name="Picture 2" descr="Sun's Corona Temperature, Solar Magnetic Activity Could Be ...">
            <a:extLst>
              <a:ext uri="{FF2B5EF4-FFF2-40B4-BE49-F238E27FC236}">
                <a16:creationId xmlns:a16="http://schemas.microsoft.com/office/drawing/2014/main" id="{BB2B0B54-B571-44FF-B601-AAB8D462C30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253331" y="1825625"/>
            <a:ext cx="4351338" cy="43513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mulus Congestus">
            <a:extLst>
              <a:ext uri="{FF2B5EF4-FFF2-40B4-BE49-F238E27FC236}">
                <a16:creationId xmlns:a16="http://schemas.microsoft.com/office/drawing/2014/main" id="{E15B8F25-62FD-40AE-A6AF-66DBE7853C8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505575" y="1825625"/>
            <a:ext cx="451485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536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9CF11-9E7D-4BCB-B4FE-6E03B123A28C}"/>
              </a:ext>
            </a:extLst>
          </p:cNvPr>
          <p:cNvSpPr>
            <a:spLocks noGrp="1"/>
          </p:cNvSpPr>
          <p:nvPr>
            <p:ph type="title"/>
          </p:nvPr>
        </p:nvSpPr>
        <p:spPr/>
        <p:txBody>
          <a:bodyPr>
            <a:normAutofit/>
          </a:bodyPr>
          <a:lstStyle/>
          <a:p>
            <a:pPr algn="ctr"/>
            <a:r>
              <a:rPr lang="en-US" sz="5400" dirty="0">
                <a:latin typeface="+mn-lt"/>
              </a:rPr>
              <a:t>Create Fear = Control </a:t>
            </a:r>
          </a:p>
        </p:txBody>
      </p:sp>
      <p:sp>
        <p:nvSpPr>
          <p:cNvPr id="4" name="Content Placeholder 3">
            <a:extLst>
              <a:ext uri="{FF2B5EF4-FFF2-40B4-BE49-F238E27FC236}">
                <a16:creationId xmlns:a16="http://schemas.microsoft.com/office/drawing/2014/main" id="{68011FD6-CFEC-4D76-A196-14189D4C8F4A}"/>
              </a:ext>
            </a:extLst>
          </p:cNvPr>
          <p:cNvSpPr>
            <a:spLocks noGrp="1"/>
          </p:cNvSpPr>
          <p:nvPr>
            <p:ph sz="half" idx="2"/>
          </p:nvPr>
        </p:nvSpPr>
        <p:spPr/>
        <p:txBody>
          <a:bodyPr/>
          <a:lstStyle/>
          <a:p>
            <a:pPr marL="0" indent="0">
              <a:buNone/>
            </a:pPr>
            <a:r>
              <a:rPr lang="en-US" dirty="0"/>
              <a:t>Published 2004:</a:t>
            </a:r>
          </a:p>
          <a:p>
            <a:pPr marL="0" indent="0">
              <a:buNone/>
            </a:pPr>
            <a:r>
              <a:rPr lang="en-US" dirty="0"/>
              <a:t>“I regard consensus science as an extremely pernicious development that ought to be stopped cold in its tracks. Historically the claim of consensus has been the first refuge of scoundrels; it is a way to avoid debate by claiming that the matter is already settled.”</a:t>
            </a:r>
          </a:p>
        </p:txBody>
      </p:sp>
      <p:pic>
        <p:nvPicPr>
          <p:cNvPr id="1026" name="Picture 2" descr="State of Fear by Michael Crichton">
            <a:extLst>
              <a:ext uri="{FF2B5EF4-FFF2-40B4-BE49-F238E27FC236}">
                <a16:creationId xmlns:a16="http://schemas.microsoft.com/office/drawing/2014/main" id="{D5EA9D51-970B-420B-835A-4800876F9BE6}"/>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714500" y="1876425"/>
            <a:ext cx="3854449" cy="4667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7167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8F464-B1B2-4200-99E4-2F382962AA07}"/>
              </a:ext>
            </a:extLst>
          </p:cNvPr>
          <p:cNvSpPr>
            <a:spLocks noGrp="1"/>
          </p:cNvSpPr>
          <p:nvPr>
            <p:ph type="title"/>
          </p:nvPr>
        </p:nvSpPr>
        <p:spPr/>
        <p:txBody>
          <a:bodyPr/>
          <a:lstStyle/>
          <a:p>
            <a:pPr algn="ctr"/>
            <a:r>
              <a:rPr lang="en-US" dirty="0">
                <a:latin typeface="+mn-lt"/>
              </a:rPr>
              <a:t>What Are The Public Perceptions?</a:t>
            </a:r>
          </a:p>
        </p:txBody>
      </p:sp>
      <p:pic>
        <p:nvPicPr>
          <p:cNvPr id="1026" name="Picture 2">
            <a:extLst>
              <a:ext uri="{FF2B5EF4-FFF2-40B4-BE49-F238E27FC236}">
                <a16:creationId xmlns:a16="http://schemas.microsoft.com/office/drawing/2014/main" id="{6C5FA94B-2F8A-4CC1-82D0-3372D25BA332}"/>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39750" y="1739900"/>
            <a:ext cx="5486400" cy="4470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7B9CD3C8-7D1A-4A27-90E3-869AF031186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21404" y="1739900"/>
            <a:ext cx="5664200" cy="4470400"/>
          </a:xfrm>
          <a:prstGeom prst="rect">
            <a:avLst/>
          </a:prstGeom>
          <a:noFill/>
          <a:extLst>
            <a:ext uri="{909E8E84-426E-40DD-AFC4-6F175D3DCCD1}">
              <a14:hiddenFill xmlns:a14="http://schemas.microsoft.com/office/drawing/2010/main">
                <a:solidFill>
                  <a:srgbClr val="FFFFFF"/>
                </a:solidFill>
              </a14:hiddenFill>
            </a:ext>
          </a:extLst>
        </p:spPr>
      </p:pic>
      <p:sp>
        <p:nvSpPr>
          <p:cNvPr id="3" name="Explosion: 8 Points 2">
            <a:extLst>
              <a:ext uri="{FF2B5EF4-FFF2-40B4-BE49-F238E27FC236}">
                <a16:creationId xmlns:a16="http://schemas.microsoft.com/office/drawing/2014/main" id="{CA999288-1A93-4B1E-87F5-DFB9D2E981D6}"/>
              </a:ext>
            </a:extLst>
          </p:cNvPr>
          <p:cNvSpPr/>
          <p:nvPr/>
        </p:nvSpPr>
        <p:spPr>
          <a:xfrm flipH="1" flipV="1">
            <a:off x="5149849" y="3886199"/>
            <a:ext cx="247650" cy="247651"/>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Explosion: 8 Points 3">
            <a:extLst>
              <a:ext uri="{FF2B5EF4-FFF2-40B4-BE49-F238E27FC236}">
                <a16:creationId xmlns:a16="http://schemas.microsoft.com/office/drawing/2014/main" id="{11E57D3C-CE07-41FB-8ABE-570B71722CF1}"/>
              </a:ext>
            </a:extLst>
          </p:cNvPr>
          <p:cNvSpPr/>
          <p:nvPr/>
        </p:nvSpPr>
        <p:spPr>
          <a:xfrm>
            <a:off x="7118350" y="5327650"/>
            <a:ext cx="254000" cy="292100"/>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6960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8E2E1B-7279-47A8-BBF2-0E94C8A40AA6}"/>
              </a:ext>
            </a:extLst>
          </p:cNvPr>
          <p:cNvSpPr>
            <a:spLocks noGrp="1"/>
          </p:cNvSpPr>
          <p:nvPr>
            <p:ph type="title"/>
          </p:nvPr>
        </p:nvSpPr>
        <p:spPr/>
        <p:txBody>
          <a:bodyPr/>
          <a:lstStyle/>
          <a:p>
            <a:pPr algn="ctr"/>
            <a:r>
              <a:rPr lang="en-US" dirty="0">
                <a:latin typeface="+mn-lt"/>
              </a:rPr>
              <a:t>Climate Related Deaths Down 95%</a:t>
            </a:r>
          </a:p>
        </p:txBody>
      </p:sp>
      <p:pic>
        <p:nvPicPr>
          <p:cNvPr id="1026" name="Picture 2">
            <a:extLst>
              <a:ext uri="{FF2B5EF4-FFF2-40B4-BE49-F238E27FC236}">
                <a16:creationId xmlns:a16="http://schemas.microsoft.com/office/drawing/2014/main" id="{4AE16866-D66A-4B99-8648-F063C0CB20C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27250" y="1543050"/>
            <a:ext cx="7461250" cy="5079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4829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B4F46-4210-4464-AE1D-70804D81B6A9}"/>
              </a:ext>
            </a:extLst>
          </p:cNvPr>
          <p:cNvSpPr>
            <a:spLocks noGrp="1"/>
          </p:cNvSpPr>
          <p:nvPr>
            <p:ph type="title"/>
          </p:nvPr>
        </p:nvSpPr>
        <p:spPr>
          <a:xfrm>
            <a:off x="998538" y="355600"/>
            <a:ext cx="10515600" cy="1325563"/>
          </a:xfrm>
        </p:spPr>
        <p:txBody>
          <a:bodyPr/>
          <a:lstStyle/>
          <a:p>
            <a:pPr algn="ctr"/>
            <a:r>
              <a:rPr lang="en-US" dirty="0">
                <a:latin typeface="+mn-lt"/>
              </a:rPr>
              <a:t>No, Forest fires and Tornadoes Are Not Getting Worse…Where Is the Crisis? </a:t>
            </a:r>
          </a:p>
        </p:txBody>
      </p:sp>
      <p:sp>
        <p:nvSpPr>
          <p:cNvPr id="3" name="Text Placeholder 2">
            <a:extLst>
              <a:ext uri="{FF2B5EF4-FFF2-40B4-BE49-F238E27FC236}">
                <a16:creationId xmlns:a16="http://schemas.microsoft.com/office/drawing/2014/main" id="{8793B768-CC26-4A44-8743-0C65CF213E28}"/>
              </a:ext>
            </a:extLst>
          </p:cNvPr>
          <p:cNvSpPr>
            <a:spLocks noGrp="1"/>
          </p:cNvSpPr>
          <p:nvPr>
            <p:ph type="body" idx="1"/>
          </p:nvPr>
        </p:nvSpPr>
        <p:spPr>
          <a:xfrm>
            <a:off x="862014" y="1681163"/>
            <a:ext cx="5157787" cy="823912"/>
          </a:xfrm>
        </p:spPr>
        <p:txBody>
          <a:bodyPr anchor="ctr"/>
          <a:lstStyle/>
          <a:p>
            <a:r>
              <a:rPr lang="en-US" dirty="0"/>
              <a:t>More</a:t>
            </a:r>
            <a:r>
              <a:rPr lang="en-US" b="0" dirty="0"/>
              <a:t> Fires in 1930s When CO2 Was Much Less</a:t>
            </a:r>
          </a:p>
        </p:txBody>
      </p:sp>
      <p:sp>
        <p:nvSpPr>
          <p:cNvPr id="5" name="Text Placeholder 4">
            <a:extLst>
              <a:ext uri="{FF2B5EF4-FFF2-40B4-BE49-F238E27FC236}">
                <a16:creationId xmlns:a16="http://schemas.microsoft.com/office/drawing/2014/main" id="{69577B9A-C172-4A96-BF0F-7BCB3F09E2D5}"/>
              </a:ext>
            </a:extLst>
          </p:cNvPr>
          <p:cNvSpPr>
            <a:spLocks noGrp="1"/>
          </p:cNvSpPr>
          <p:nvPr>
            <p:ph type="body" sz="quarter" idx="3"/>
          </p:nvPr>
        </p:nvSpPr>
        <p:spPr/>
        <p:txBody>
          <a:bodyPr anchor="ctr"/>
          <a:lstStyle/>
          <a:p>
            <a:pPr algn="ctr"/>
            <a:r>
              <a:rPr lang="en-US" dirty="0"/>
              <a:t>No</a:t>
            </a:r>
            <a:r>
              <a:rPr lang="en-US" b="0" dirty="0"/>
              <a:t> Increase or Upward Trend</a:t>
            </a:r>
            <a:r>
              <a:rPr lang="en-US" dirty="0"/>
              <a:t> </a:t>
            </a:r>
            <a:r>
              <a:rPr lang="en-US" b="0" dirty="0"/>
              <a:t>in Tornadoes</a:t>
            </a:r>
          </a:p>
        </p:txBody>
      </p:sp>
      <p:pic>
        <p:nvPicPr>
          <p:cNvPr id="10246" name="Picture 6">
            <a:extLst>
              <a:ext uri="{FF2B5EF4-FFF2-40B4-BE49-F238E27FC236}">
                <a16:creationId xmlns:a16="http://schemas.microsoft.com/office/drawing/2014/main" id="{A57520CD-1436-4C86-833C-77E660C6267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39788" y="2611774"/>
            <a:ext cx="5157787" cy="3471190"/>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a:extLst>
              <a:ext uri="{FF2B5EF4-FFF2-40B4-BE49-F238E27FC236}">
                <a16:creationId xmlns:a16="http://schemas.microsoft.com/office/drawing/2014/main" id="{4823514F-E33C-40B7-A9D7-C54A4975B3FF}"/>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194427" y="2679700"/>
            <a:ext cx="5183188" cy="3613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251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AF7098CC-B337-4CC6-AB58-55A1AFB240CA}"/>
              </a:ext>
            </a:extLst>
          </p:cNvPr>
          <p:cNvSpPr>
            <a:spLocks noGrp="1"/>
          </p:cNvSpPr>
          <p:nvPr>
            <p:ph type="title"/>
          </p:nvPr>
        </p:nvSpPr>
        <p:spPr/>
        <p:txBody>
          <a:bodyPr/>
          <a:lstStyle/>
          <a:p>
            <a:pPr algn="ctr"/>
            <a:r>
              <a:rPr lang="en-US" altLang="en-US" dirty="0">
                <a:latin typeface="+mn-lt"/>
              </a:rPr>
              <a:t>Carbon/Coal Consumption Up, CO2 Up; Global Temperature Down</a:t>
            </a:r>
          </a:p>
        </p:txBody>
      </p:sp>
      <p:pic>
        <p:nvPicPr>
          <p:cNvPr id="6147" name="Content Placeholder 3" descr="Coal-Consumption-Temperature.gif">
            <a:extLst>
              <a:ext uri="{FF2B5EF4-FFF2-40B4-BE49-F238E27FC236}">
                <a16:creationId xmlns:a16="http://schemas.microsoft.com/office/drawing/2014/main" id="{1285D2A8-269D-48B2-82F1-AC2BDD40F328}"/>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286000" y="1690687"/>
            <a:ext cx="7620000" cy="5009125"/>
          </a:xfrm>
        </p:spPr>
      </p:pic>
    </p:spTree>
    <p:extLst>
      <p:ext uri="{BB962C8B-B14F-4D97-AF65-F5344CB8AC3E}">
        <p14:creationId xmlns:p14="http://schemas.microsoft.com/office/powerpoint/2010/main" val="1510388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16354-068C-423F-9974-00B219AE5596}"/>
              </a:ext>
            </a:extLst>
          </p:cNvPr>
          <p:cNvSpPr>
            <a:spLocks noGrp="1"/>
          </p:cNvSpPr>
          <p:nvPr>
            <p:ph type="title"/>
          </p:nvPr>
        </p:nvSpPr>
        <p:spPr/>
        <p:txBody>
          <a:bodyPr/>
          <a:lstStyle/>
          <a:p>
            <a:pPr algn="ctr"/>
            <a:r>
              <a:rPr lang="en-US" dirty="0">
                <a:latin typeface="+mn-lt"/>
              </a:rPr>
              <a:t>Droughts Not Increasing</a:t>
            </a:r>
            <a:br>
              <a:rPr lang="en-US" dirty="0">
                <a:latin typeface="+mn-lt"/>
              </a:rPr>
            </a:br>
            <a:r>
              <a:rPr lang="en-US" dirty="0">
                <a:latin typeface="+mn-lt"/>
              </a:rPr>
              <a:t>Hurricanes Not Increasing</a:t>
            </a:r>
          </a:p>
        </p:txBody>
      </p:sp>
      <p:sp>
        <p:nvSpPr>
          <p:cNvPr id="3" name="Text Placeholder 2">
            <a:extLst>
              <a:ext uri="{FF2B5EF4-FFF2-40B4-BE49-F238E27FC236}">
                <a16:creationId xmlns:a16="http://schemas.microsoft.com/office/drawing/2014/main" id="{67C59AAD-6B4A-4676-9C5C-34C69740AF5C}"/>
              </a:ext>
            </a:extLst>
          </p:cNvPr>
          <p:cNvSpPr>
            <a:spLocks noGrp="1"/>
          </p:cNvSpPr>
          <p:nvPr>
            <p:ph type="body" idx="1"/>
          </p:nvPr>
        </p:nvSpPr>
        <p:spPr/>
        <p:txBody>
          <a:bodyPr>
            <a:normAutofit fontScale="85000" lnSpcReduction="20000"/>
          </a:bodyPr>
          <a:lstStyle/>
          <a:p>
            <a:pPr algn="ctr"/>
            <a:r>
              <a:rPr lang="en-US" dirty="0"/>
              <a:t>US National Oceanic and Atmospheric Administration (NOAA) show no trend in </a:t>
            </a:r>
            <a:r>
              <a:rPr lang="en-US" dirty="0">
                <a:hlinkClick r:id="rId2"/>
              </a:rPr>
              <a:t>the proportion</a:t>
            </a:r>
            <a:r>
              <a:rPr lang="en-US" dirty="0"/>
              <a:t> of the globe in drought since 1950 </a:t>
            </a:r>
          </a:p>
        </p:txBody>
      </p:sp>
      <p:sp>
        <p:nvSpPr>
          <p:cNvPr id="5" name="Text Placeholder 4">
            <a:extLst>
              <a:ext uri="{FF2B5EF4-FFF2-40B4-BE49-F238E27FC236}">
                <a16:creationId xmlns:a16="http://schemas.microsoft.com/office/drawing/2014/main" id="{42246E59-C44D-4A27-83DB-2F48E8FC5BEB}"/>
              </a:ext>
            </a:extLst>
          </p:cNvPr>
          <p:cNvSpPr>
            <a:spLocks noGrp="1"/>
          </p:cNvSpPr>
          <p:nvPr>
            <p:ph type="body" sz="quarter" idx="3"/>
          </p:nvPr>
        </p:nvSpPr>
        <p:spPr>
          <a:xfrm>
            <a:off x="6172200" y="1585732"/>
            <a:ext cx="5183188" cy="823913"/>
          </a:xfrm>
        </p:spPr>
        <p:txBody>
          <a:bodyPr anchor="ctr">
            <a:normAutofit fontScale="85000" lnSpcReduction="20000"/>
          </a:bodyPr>
          <a:lstStyle/>
          <a:p>
            <a:pPr algn="ctr"/>
            <a:r>
              <a:rPr lang="en-US" dirty="0"/>
              <a:t>Global Hurricanes Have Not  Increased in Frequency Nor in Intensity</a:t>
            </a:r>
          </a:p>
        </p:txBody>
      </p:sp>
      <p:pic>
        <p:nvPicPr>
          <p:cNvPr id="2050" name="Picture 2">
            <a:extLst>
              <a:ext uri="{FF2B5EF4-FFF2-40B4-BE49-F238E27FC236}">
                <a16:creationId xmlns:a16="http://schemas.microsoft.com/office/drawing/2014/main" id="{BF112189-3196-4EA6-A666-7881704C7BD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0350" y="2623615"/>
            <a:ext cx="5517226" cy="368458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FD030DF6-2F0D-44A5-B2E9-7A4C9D5A08C1}"/>
              </a:ext>
            </a:extLst>
          </p:cNvPr>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6096000" y="2748988"/>
            <a:ext cx="5183188" cy="3604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8258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E27EA4EC-ACC8-4B33-8BFA-91DB03891473}"/>
              </a:ext>
            </a:extLst>
          </p:cNvPr>
          <p:cNvSpPr>
            <a:spLocks noGrp="1"/>
          </p:cNvSpPr>
          <p:nvPr>
            <p:ph type="title"/>
          </p:nvPr>
        </p:nvSpPr>
        <p:spPr/>
        <p:txBody>
          <a:bodyPr/>
          <a:lstStyle/>
          <a:p>
            <a:pPr algn="ctr" eaLnBrk="1" hangingPunct="1"/>
            <a:r>
              <a:rPr lang="en-US" altLang="en-US" sz="3600" dirty="0">
                <a:latin typeface="+mn-lt"/>
              </a:rPr>
              <a:t>The Average Rate Of Sea Level Rise Remains The Same Average of 7-10 Inches Per Century</a:t>
            </a:r>
          </a:p>
        </p:txBody>
      </p:sp>
      <p:pic>
        <p:nvPicPr>
          <p:cNvPr id="29699" name="Picture 2">
            <a:extLst>
              <a:ext uri="{FF2B5EF4-FFF2-40B4-BE49-F238E27FC236}">
                <a16:creationId xmlns:a16="http://schemas.microsoft.com/office/drawing/2014/main" id="{E97DDC37-603D-49D5-A81D-2B2D680C396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1" y="1752600"/>
            <a:ext cx="7135813" cy="4648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6623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65EF-A4DA-4023-AF5D-02BB30146F48}"/>
              </a:ext>
            </a:extLst>
          </p:cNvPr>
          <p:cNvSpPr>
            <a:spLocks noGrp="1"/>
          </p:cNvSpPr>
          <p:nvPr>
            <p:ph type="title"/>
          </p:nvPr>
        </p:nvSpPr>
        <p:spPr/>
        <p:txBody>
          <a:bodyPr/>
          <a:lstStyle/>
          <a:p>
            <a:pPr algn="ctr"/>
            <a:r>
              <a:rPr lang="en-US" dirty="0">
                <a:latin typeface="+mn-lt"/>
              </a:rPr>
              <a:t>Thirty Years After 1988 Predicting Their End, Maldives Still There Welcoming Tourists</a:t>
            </a:r>
          </a:p>
        </p:txBody>
      </p:sp>
      <p:pic>
        <p:nvPicPr>
          <p:cNvPr id="9218" name="Picture 2">
            <a:extLst>
              <a:ext uri="{FF2B5EF4-FFF2-40B4-BE49-F238E27FC236}">
                <a16:creationId xmlns:a16="http://schemas.microsoft.com/office/drawing/2014/main" id="{B881477D-62CE-4F9B-8144-05C0FBE7A7CF}"/>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2044701" y="1825625"/>
            <a:ext cx="3016250" cy="4351338"/>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74730E5D-BF8B-4737-A90C-459AE921E36A}"/>
              </a:ext>
            </a:extLst>
          </p:cNvPr>
          <p:cNvSpPr>
            <a:spLocks noGrp="1"/>
          </p:cNvSpPr>
          <p:nvPr>
            <p:ph sz="half" idx="2"/>
          </p:nvPr>
        </p:nvSpPr>
        <p:spPr/>
        <p:txBody>
          <a:bodyPr>
            <a:normAutofit fontScale="77500" lnSpcReduction="20000"/>
          </a:bodyPr>
          <a:lstStyle/>
          <a:p>
            <a:pPr marL="0" indent="0" fontAlgn="base">
              <a:buNone/>
            </a:pPr>
            <a:br>
              <a:rPr lang="en-US" b="1" cap="all" dirty="0"/>
            </a:br>
            <a:r>
              <a:rPr lang="en-US" b="1" cap="all" dirty="0"/>
              <a:t>19SEP 2019</a:t>
            </a:r>
            <a:r>
              <a:rPr lang="en-US" b="1" dirty="0">
                <a:hlinkClick r:id="rId3"/>
              </a:rPr>
              <a:t>Influencers from USA Arrive In Maldives to Promote Tourism</a:t>
            </a:r>
            <a:endParaRPr lang="en-US" b="1" dirty="0"/>
          </a:p>
          <a:p>
            <a:pPr marL="0" indent="0" fontAlgn="base">
              <a:buNone/>
            </a:pPr>
            <a:r>
              <a:rPr lang="en-US" b="1" dirty="0">
                <a:hlinkClick r:id="rId4" tooltip="View all posts by MMPRC"/>
              </a:rPr>
              <a:t>Posted By MMPRC</a:t>
            </a:r>
            <a:r>
              <a:rPr lang="en-US" dirty="0">
                <a:hlinkClick r:id="rId5"/>
              </a:rPr>
              <a:t>Uncategorized</a:t>
            </a:r>
            <a:r>
              <a:rPr lang="en-US" b="1" cap="all" dirty="0">
                <a:hlinkClick r:id="rId6" tooltip="Comments on Influencers from USA Arrive In Maldives to Promote Tourism"/>
              </a:rPr>
              <a:t>0 COMMENTS</a:t>
            </a:r>
            <a:endParaRPr lang="en-US" b="1" dirty="0"/>
          </a:p>
          <a:p>
            <a:pPr marL="0" indent="0" fontAlgn="base">
              <a:buNone/>
            </a:pPr>
            <a:r>
              <a:rPr lang="en-US" dirty="0"/>
              <a:t>Maldives Marketing and Public Relation Corporation (MMPRC) </a:t>
            </a:r>
            <a:r>
              <a:rPr lang="en-US" b="1" dirty="0"/>
              <a:t>welcomed influencers from USA to Maldives for a familiarization trip on 13 September 2019. This is the thirteenth familiarization trip conducted by the corporation </a:t>
            </a:r>
            <a:r>
              <a:rPr lang="en-US" dirty="0"/>
              <a:t>for various markets this year. The influencers will spend their time in Diamonds </a:t>
            </a:r>
            <a:r>
              <a:rPr lang="en-US" dirty="0" err="1"/>
              <a:t>Athuruga</a:t>
            </a:r>
            <a:r>
              <a:rPr lang="en-US" dirty="0"/>
              <a:t>, LUX* South Ari Atoll and in </a:t>
            </a:r>
            <a:r>
              <a:rPr lang="en-US" dirty="0" err="1"/>
              <a:t>Reethi</a:t>
            </a:r>
            <a:r>
              <a:rPr lang="en-US" dirty="0"/>
              <a:t> </a:t>
            </a:r>
            <a:r>
              <a:rPr lang="en-US" dirty="0" err="1"/>
              <a:t>Faru</a:t>
            </a:r>
            <a:r>
              <a:rPr lang="en-US" dirty="0"/>
              <a:t> Resort during […]</a:t>
            </a:r>
          </a:p>
          <a:p>
            <a:endParaRPr lang="en-US" dirty="0"/>
          </a:p>
        </p:txBody>
      </p:sp>
    </p:spTree>
    <p:extLst>
      <p:ext uri="{BB962C8B-B14F-4D97-AF65-F5344CB8AC3E}">
        <p14:creationId xmlns:p14="http://schemas.microsoft.com/office/powerpoint/2010/main" val="3275423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BE38D-1BD3-4B4C-9D2A-A977B7FC501B}"/>
              </a:ext>
            </a:extLst>
          </p:cNvPr>
          <p:cNvSpPr>
            <a:spLocks noGrp="1"/>
          </p:cNvSpPr>
          <p:nvPr>
            <p:ph type="title"/>
          </p:nvPr>
        </p:nvSpPr>
        <p:spPr/>
        <p:txBody>
          <a:bodyPr/>
          <a:lstStyle/>
          <a:p>
            <a:pPr algn="ctr"/>
            <a:r>
              <a:rPr lang="en-US" dirty="0">
                <a:latin typeface="+mn-lt"/>
              </a:rPr>
              <a:t>The Atlantic Coast of Virginia is Sinking…</a:t>
            </a:r>
            <a:br>
              <a:rPr lang="en-US" dirty="0">
                <a:latin typeface="+mn-lt"/>
              </a:rPr>
            </a:br>
            <a:r>
              <a:rPr lang="en-US" dirty="0">
                <a:latin typeface="+mn-lt"/>
              </a:rPr>
              <a:t>Nothing to Do With Climate Change</a:t>
            </a:r>
          </a:p>
        </p:txBody>
      </p:sp>
      <p:sp>
        <p:nvSpPr>
          <p:cNvPr id="3" name="Content Placeholder 2">
            <a:extLst>
              <a:ext uri="{FF2B5EF4-FFF2-40B4-BE49-F238E27FC236}">
                <a16:creationId xmlns:a16="http://schemas.microsoft.com/office/drawing/2014/main" id="{41E6C474-F3FC-4D5A-8D4A-03259892EEAC}"/>
              </a:ext>
            </a:extLst>
          </p:cNvPr>
          <p:cNvSpPr>
            <a:spLocks noGrp="1"/>
          </p:cNvSpPr>
          <p:nvPr>
            <p:ph sz="half" idx="1"/>
          </p:nvPr>
        </p:nvSpPr>
        <p:spPr>
          <a:xfrm>
            <a:off x="838198" y="1780548"/>
            <a:ext cx="5181600" cy="4781237"/>
          </a:xfrm>
        </p:spPr>
        <p:txBody>
          <a:bodyPr>
            <a:normAutofit lnSpcReduction="10000"/>
          </a:bodyPr>
          <a:lstStyle/>
          <a:p>
            <a:pPr marL="0" indent="0">
              <a:buNone/>
            </a:pPr>
            <a:r>
              <a:rPr lang="en-US" dirty="0"/>
              <a:t> </a:t>
            </a:r>
          </a:p>
        </p:txBody>
      </p:sp>
      <p:sp>
        <p:nvSpPr>
          <p:cNvPr id="4" name="Content Placeholder 3">
            <a:extLst>
              <a:ext uri="{FF2B5EF4-FFF2-40B4-BE49-F238E27FC236}">
                <a16:creationId xmlns:a16="http://schemas.microsoft.com/office/drawing/2014/main" id="{8AF95502-36D6-4C2A-ADC7-CC3ABB2FBFA1}"/>
              </a:ext>
            </a:extLst>
          </p:cNvPr>
          <p:cNvSpPr>
            <a:spLocks noGrp="1"/>
          </p:cNvSpPr>
          <p:nvPr>
            <p:ph sz="half" idx="2"/>
          </p:nvPr>
        </p:nvSpPr>
        <p:spPr>
          <a:xfrm>
            <a:off x="6172202" y="1825625"/>
            <a:ext cx="5181600" cy="4351338"/>
          </a:xfrm>
        </p:spPr>
        <p:txBody>
          <a:bodyPr>
            <a:normAutofit lnSpcReduction="10000"/>
          </a:bodyPr>
          <a:lstStyle/>
          <a:p>
            <a:r>
              <a:rPr lang="en-US" dirty="0"/>
              <a:t> “there is presently </a:t>
            </a:r>
            <a:r>
              <a:rPr lang="en-US" b="1" dirty="0"/>
              <a:t>no evidence </a:t>
            </a:r>
            <a:r>
              <a:rPr lang="en-US" dirty="0"/>
              <a:t>of a statistically significant increase  (of sea level) indicating an acceleration at any of the five stations with the longest records.”</a:t>
            </a:r>
          </a:p>
          <a:p>
            <a:r>
              <a:rPr lang="en-US" dirty="0"/>
              <a:t>“It is concluded that approximately 50% of the RSL (</a:t>
            </a:r>
            <a:r>
              <a:rPr lang="en-US" i="1" dirty="0"/>
              <a:t>Relative Sea Level</a:t>
            </a:r>
            <a:r>
              <a:rPr lang="en-US" dirty="0"/>
              <a:t>) rise measured at the bay stations is </a:t>
            </a:r>
            <a:r>
              <a:rPr lang="en-US" b="1" dirty="0"/>
              <a:t>due to local subsidence</a:t>
            </a:r>
            <a:r>
              <a:rPr lang="en-US" dirty="0"/>
              <a:t>.”</a:t>
            </a:r>
          </a:p>
          <a:p>
            <a:endParaRPr lang="en-US" dirty="0"/>
          </a:p>
        </p:txBody>
      </p:sp>
      <p:pic>
        <p:nvPicPr>
          <p:cNvPr id="7" name="Picture 6">
            <a:extLst>
              <a:ext uri="{FF2B5EF4-FFF2-40B4-BE49-F238E27FC236}">
                <a16:creationId xmlns:a16="http://schemas.microsoft.com/office/drawing/2014/main" id="{9313A017-1BD7-4020-9804-8150C5CBDCE0}"/>
              </a:ext>
            </a:extLst>
          </p:cNvPr>
          <p:cNvPicPr>
            <a:picLocks noChangeAspect="1"/>
          </p:cNvPicPr>
          <p:nvPr/>
        </p:nvPicPr>
        <p:blipFill rotWithShape="1">
          <a:blip r:embed="rId2"/>
          <a:srcRect l="32187" t="15028" r="32477" b="5155"/>
          <a:stretch/>
        </p:blipFill>
        <p:spPr>
          <a:xfrm>
            <a:off x="1017430" y="1825625"/>
            <a:ext cx="4192073" cy="4667250"/>
          </a:xfrm>
          <a:prstGeom prst="rect">
            <a:avLst/>
          </a:prstGeom>
        </p:spPr>
      </p:pic>
    </p:spTree>
    <p:extLst>
      <p:ext uri="{BB962C8B-B14F-4D97-AF65-F5344CB8AC3E}">
        <p14:creationId xmlns:p14="http://schemas.microsoft.com/office/powerpoint/2010/main" val="3624125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7311F9-8C52-420A-9453-7262578384A3}"/>
              </a:ext>
            </a:extLst>
          </p:cNvPr>
          <p:cNvSpPr>
            <a:spLocks noGrp="1"/>
          </p:cNvSpPr>
          <p:nvPr>
            <p:ph type="title"/>
          </p:nvPr>
        </p:nvSpPr>
        <p:spPr/>
        <p:txBody>
          <a:bodyPr/>
          <a:lstStyle/>
          <a:p>
            <a:pPr algn="ctr"/>
            <a:r>
              <a:rPr lang="en-US" dirty="0">
                <a:latin typeface="+mn-lt"/>
              </a:rPr>
              <a:t>Another Al Gore Climate Prediction (2009) Fails, and Continues to Fail</a:t>
            </a:r>
          </a:p>
        </p:txBody>
      </p:sp>
      <p:pic>
        <p:nvPicPr>
          <p:cNvPr id="11266" name="Picture 2">
            <a:extLst>
              <a:ext uri="{FF2B5EF4-FFF2-40B4-BE49-F238E27FC236}">
                <a16:creationId xmlns:a16="http://schemas.microsoft.com/office/drawing/2014/main" id="{36BBD611-325D-42E5-B1AE-4FDB56E2D18F}"/>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786694" y="2086535"/>
            <a:ext cx="5068007" cy="4406339"/>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a:extLst>
              <a:ext uri="{FF2B5EF4-FFF2-40B4-BE49-F238E27FC236}">
                <a16:creationId xmlns:a16="http://schemas.microsoft.com/office/drawing/2014/main" id="{6E88432A-A94C-41A8-A82C-3042D3F28FED}"/>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904406"/>
            <a:ext cx="5181600" cy="4770596"/>
          </a:xfrm>
          <a:prstGeom prst="rect">
            <a:avLst/>
          </a:prstGeom>
          <a:noFill/>
          <a:extLst>
            <a:ext uri="{909E8E84-426E-40DD-AFC4-6F175D3DCCD1}">
              <a14:hiddenFill xmlns:a14="http://schemas.microsoft.com/office/drawing/2010/main">
                <a:solidFill>
                  <a:srgbClr val="FFFFFF"/>
                </a:solidFill>
              </a14:hiddenFill>
            </a:ext>
          </a:extLst>
        </p:spPr>
      </p:pic>
      <p:sp>
        <p:nvSpPr>
          <p:cNvPr id="2" name="Arrow: Up 1">
            <a:extLst>
              <a:ext uri="{FF2B5EF4-FFF2-40B4-BE49-F238E27FC236}">
                <a16:creationId xmlns:a16="http://schemas.microsoft.com/office/drawing/2014/main" id="{B83E2156-2668-4B27-9BCA-7EA365FAA6EF}"/>
              </a:ext>
            </a:extLst>
          </p:cNvPr>
          <p:cNvSpPr/>
          <p:nvPr/>
        </p:nvSpPr>
        <p:spPr>
          <a:xfrm>
            <a:off x="9459532" y="3779671"/>
            <a:ext cx="135228" cy="98551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59320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2473E-F142-4D5A-BEA3-F6F9A72B12AE}"/>
              </a:ext>
            </a:extLst>
          </p:cNvPr>
          <p:cNvSpPr>
            <a:spLocks noGrp="1"/>
          </p:cNvSpPr>
          <p:nvPr>
            <p:ph type="title"/>
          </p:nvPr>
        </p:nvSpPr>
        <p:spPr>
          <a:xfrm>
            <a:off x="101600" y="365125"/>
            <a:ext cx="11899900" cy="1325563"/>
          </a:xfrm>
        </p:spPr>
        <p:txBody>
          <a:bodyPr/>
          <a:lstStyle/>
          <a:p>
            <a:pPr algn="ctr"/>
            <a:r>
              <a:rPr lang="en-US" dirty="0">
                <a:latin typeface="+mn-lt"/>
              </a:rPr>
              <a:t>Antarctica Melts From Volcanic Activity From Below</a:t>
            </a:r>
          </a:p>
        </p:txBody>
      </p:sp>
      <p:pic>
        <p:nvPicPr>
          <p:cNvPr id="2050" name="Picture 2">
            <a:extLst>
              <a:ext uri="{FF2B5EF4-FFF2-40B4-BE49-F238E27FC236}">
                <a16:creationId xmlns:a16="http://schemas.microsoft.com/office/drawing/2014/main" id="{084EE209-2A6B-4443-811D-3F7AA7CDFAB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94000" y="1825624"/>
            <a:ext cx="6508750" cy="4886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0480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A28A2-006E-4B27-A979-4977F7E6562C}"/>
              </a:ext>
            </a:extLst>
          </p:cNvPr>
          <p:cNvSpPr>
            <a:spLocks noGrp="1"/>
          </p:cNvSpPr>
          <p:nvPr>
            <p:ph type="title"/>
          </p:nvPr>
        </p:nvSpPr>
        <p:spPr/>
        <p:txBody>
          <a:bodyPr/>
          <a:lstStyle/>
          <a:p>
            <a:pPr algn="ctr"/>
            <a:r>
              <a:rPr lang="en-US" dirty="0">
                <a:latin typeface="+mn-lt"/>
              </a:rPr>
              <a:t>More Snow, Not Less</a:t>
            </a:r>
          </a:p>
        </p:txBody>
      </p:sp>
      <p:sp>
        <p:nvSpPr>
          <p:cNvPr id="3" name="Content Placeholder 2">
            <a:extLst>
              <a:ext uri="{FF2B5EF4-FFF2-40B4-BE49-F238E27FC236}">
                <a16:creationId xmlns:a16="http://schemas.microsoft.com/office/drawing/2014/main" id="{AF94DAC0-0959-4A2D-8B51-6CED43397FE6}"/>
              </a:ext>
            </a:extLst>
          </p:cNvPr>
          <p:cNvSpPr>
            <a:spLocks noGrp="1"/>
          </p:cNvSpPr>
          <p:nvPr>
            <p:ph idx="1"/>
          </p:nvPr>
        </p:nvSpPr>
        <p:spPr>
          <a:xfrm>
            <a:off x="1470912" y="1192192"/>
            <a:ext cx="9882888" cy="4421530"/>
          </a:xfrm>
        </p:spPr>
        <p:txBody>
          <a:bodyPr>
            <a:normAutofit/>
          </a:bodyPr>
          <a:lstStyle/>
          <a:p>
            <a:endParaRPr lang="en-US" dirty="0">
              <a:hlinkClick r:id="" action="ppaction://noaction"/>
            </a:endParaRPr>
          </a:p>
          <a:p>
            <a:endParaRPr lang="en-US" dirty="0">
              <a:hlinkClick r:id="" action="ppaction://noaction"/>
            </a:endParaRPr>
          </a:p>
          <a:p>
            <a:endParaRPr lang="en-US" dirty="0">
              <a:hlinkClick r:id="" action="ppaction://noaction"/>
            </a:endParaRPr>
          </a:p>
          <a:p>
            <a:endParaRPr lang="en-US" dirty="0">
              <a:hlinkClick r:id="" action="ppaction://noaction"/>
            </a:endParaRPr>
          </a:p>
          <a:p>
            <a:endParaRPr lang="en-US" dirty="0">
              <a:hlinkClick r:id="" action="ppaction://noaction"/>
            </a:endParaRPr>
          </a:p>
          <a:p>
            <a:endParaRPr lang="en-US" dirty="0">
              <a:hlinkClick r:id="" action="ppaction://noaction"/>
            </a:endParaRPr>
          </a:p>
          <a:p>
            <a:endParaRPr lang="en-US" dirty="0">
              <a:hlinkClick r:id="" action="ppaction://noaction"/>
            </a:endParaRPr>
          </a:p>
          <a:p>
            <a:endParaRPr lang="en-US" dirty="0">
              <a:hlinkClick r:id="" action="ppaction://noaction"/>
            </a:endParaRPr>
          </a:p>
          <a:p>
            <a:endParaRPr lang="en-US" dirty="0">
              <a:hlinkClick r:id="" action="ppaction://noaction"/>
            </a:endParaRPr>
          </a:p>
          <a:p>
            <a:endParaRPr lang="en-US" dirty="0">
              <a:hlinkClick r:id="" action="ppaction://noaction"/>
            </a:endParaRPr>
          </a:p>
          <a:p>
            <a:endParaRPr lang="en-US" dirty="0">
              <a:hlinkClick r:id="" action="ppaction://noaction"/>
            </a:endParaRPr>
          </a:p>
          <a:p>
            <a:endParaRPr lang="en-US" dirty="0">
              <a:hlinkClick r:id="" action="ppaction://noaction"/>
            </a:endParaRPr>
          </a:p>
        </p:txBody>
      </p:sp>
      <p:pic>
        <p:nvPicPr>
          <p:cNvPr id="2050" name="Picture 2">
            <a:extLst>
              <a:ext uri="{FF2B5EF4-FFF2-40B4-BE49-F238E27FC236}">
                <a16:creationId xmlns:a16="http://schemas.microsoft.com/office/drawing/2014/main" id="{9DFC2C7B-06F2-4A90-BEE4-AF606C1363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0912" y="1290577"/>
            <a:ext cx="9976450" cy="515021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335F1AF-9F4D-4657-AC9E-C9F558592EA3}"/>
              </a:ext>
            </a:extLst>
          </p:cNvPr>
          <p:cNvSpPr txBox="1"/>
          <p:nvPr/>
        </p:nvSpPr>
        <p:spPr>
          <a:xfrm>
            <a:off x="2598515" y="6256123"/>
            <a:ext cx="7928659" cy="307777"/>
          </a:xfrm>
          <a:prstGeom prst="rect">
            <a:avLst/>
          </a:prstGeom>
          <a:noFill/>
        </p:spPr>
        <p:txBody>
          <a:bodyPr wrap="square" rtlCol="0">
            <a:spAutoFit/>
          </a:bodyPr>
          <a:lstStyle/>
          <a:p>
            <a:r>
              <a:rPr lang="en-US" sz="1400" dirty="0">
                <a:hlinkClick r:id="rId3"/>
              </a:rPr>
              <a:t>https://climate.rutgers.edu/snowcover/chart_anom.php?ui_set=1&amp;ui_region=nhland&amp;ui_month=12</a:t>
            </a:r>
            <a:endParaRPr lang="en-US" sz="1400" dirty="0"/>
          </a:p>
        </p:txBody>
      </p:sp>
    </p:spTree>
    <p:extLst>
      <p:ext uri="{BB962C8B-B14F-4D97-AF65-F5344CB8AC3E}">
        <p14:creationId xmlns:p14="http://schemas.microsoft.com/office/powerpoint/2010/main" val="26312256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9726C-5551-47EA-86BB-7705AE888D34}"/>
              </a:ext>
            </a:extLst>
          </p:cNvPr>
          <p:cNvSpPr>
            <a:spLocks noGrp="1"/>
          </p:cNvSpPr>
          <p:nvPr>
            <p:ph type="title"/>
          </p:nvPr>
        </p:nvSpPr>
        <p:spPr/>
        <p:txBody>
          <a:bodyPr/>
          <a:lstStyle/>
          <a:p>
            <a:pPr algn="ctr"/>
            <a:r>
              <a:rPr lang="en-US" dirty="0">
                <a:latin typeface="+mn-lt"/>
              </a:rPr>
              <a:t>Species Extinctions Down, Not Up</a:t>
            </a:r>
            <a:br>
              <a:rPr lang="en-US" dirty="0">
                <a:latin typeface="+mn-lt"/>
              </a:rPr>
            </a:br>
            <a:r>
              <a:rPr lang="en-US" dirty="0">
                <a:latin typeface="+mn-lt"/>
              </a:rPr>
              <a:t>Real Extinctions, Not </a:t>
            </a:r>
            <a:r>
              <a:rPr lang="en-US" i="1" dirty="0">
                <a:latin typeface="+mn-lt"/>
              </a:rPr>
              <a:t>Computer Predictions</a:t>
            </a:r>
          </a:p>
        </p:txBody>
      </p:sp>
      <p:pic>
        <p:nvPicPr>
          <p:cNvPr id="1026" name="Picture 2">
            <a:extLst>
              <a:ext uri="{FF2B5EF4-FFF2-40B4-BE49-F238E27FC236}">
                <a16:creationId xmlns:a16="http://schemas.microsoft.com/office/drawing/2014/main" id="{C2466E17-ACF6-4E63-960C-1CB5434DE4F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0700" y="1825624"/>
            <a:ext cx="8509000" cy="479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57590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24D318-0863-4D37-8E94-67EFFF97F059}"/>
              </a:ext>
            </a:extLst>
          </p:cNvPr>
          <p:cNvSpPr>
            <a:spLocks noGrp="1"/>
          </p:cNvSpPr>
          <p:nvPr>
            <p:ph idx="4294967295"/>
          </p:nvPr>
        </p:nvSpPr>
        <p:spPr>
          <a:xfrm>
            <a:off x="785611" y="2125015"/>
            <a:ext cx="10354613" cy="4572000"/>
          </a:xfrm>
        </p:spPr>
        <p:txBody>
          <a:bodyPr>
            <a:normAutofit fontScale="85000" lnSpcReduction="20000"/>
          </a:bodyPr>
          <a:lstStyle/>
          <a:p>
            <a:pPr>
              <a:buFont typeface="Wingdings" panose="05000000000000000000" pitchFamily="2" charset="2"/>
              <a:buChar char="ü"/>
            </a:pPr>
            <a:r>
              <a:rPr lang="en-US" dirty="0"/>
              <a:t>Data published since 2017 show that </a:t>
            </a:r>
            <a:r>
              <a:rPr lang="en-US" b="1" dirty="0"/>
              <a:t>global polar bear numbers have continued to increase slightly since 2005</a:t>
            </a:r>
            <a:r>
              <a:rPr lang="en-US" dirty="0"/>
              <a:t>, despite the fact that summer sea ice in 2018 was again at a low level not expected until mid-century: </a:t>
            </a:r>
            <a:r>
              <a:rPr lang="en-US" b="1" dirty="0"/>
              <a:t>the predicted 67% decline in polar bear numbers did not occur.*</a:t>
            </a:r>
          </a:p>
          <a:p>
            <a:pPr>
              <a:buFont typeface="Wingdings" panose="05000000000000000000" pitchFamily="2" charset="2"/>
              <a:buChar char="ü"/>
            </a:pPr>
            <a:r>
              <a:rPr lang="en-US" sz="2600" b="1" i="1" dirty="0">
                <a:solidFill>
                  <a:srgbClr val="2F2F2F"/>
                </a:solidFill>
                <a:latin typeface="Open Sans"/>
              </a:rPr>
              <a:t>National Geographic </a:t>
            </a:r>
            <a:r>
              <a:rPr lang="en-US" sz="2600" dirty="0">
                <a:solidFill>
                  <a:srgbClr val="2F2F2F"/>
                </a:solidFill>
                <a:latin typeface="Open Sans"/>
              </a:rPr>
              <a:t>received such a profound backlash from its widely viewed ‘this is what climate change looks like’ </a:t>
            </a:r>
            <a:r>
              <a:rPr lang="en-US" sz="2600" b="1" dirty="0">
                <a:solidFill>
                  <a:srgbClr val="2F2F2F"/>
                </a:solidFill>
                <a:latin typeface="Open Sans"/>
              </a:rPr>
              <a:t>starving polar bear video</a:t>
            </a:r>
            <a:r>
              <a:rPr lang="en-US" sz="2600" dirty="0">
                <a:solidFill>
                  <a:srgbClr val="2F2F2F"/>
                </a:solidFill>
                <a:latin typeface="Open Sans"/>
              </a:rPr>
              <a:t>, released in late 2017, that in 2018 it made a </a:t>
            </a:r>
            <a:r>
              <a:rPr lang="en-US" sz="2600" b="1" dirty="0">
                <a:solidFill>
                  <a:srgbClr val="2F2F2F"/>
                </a:solidFill>
                <a:latin typeface="Open Sans"/>
              </a:rPr>
              <a:t>formal public apology for spreading misinformation</a:t>
            </a:r>
            <a:r>
              <a:rPr lang="en-US" b="1" dirty="0">
                <a:solidFill>
                  <a:srgbClr val="2F2F2F"/>
                </a:solidFill>
                <a:latin typeface="Open Sans"/>
              </a:rPr>
              <a:t>.</a:t>
            </a:r>
            <a:r>
              <a:rPr lang="en-US" b="1" dirty="0">
                <a:solidFill>
                  <a:srgbClr val="2F2F2F"/>
                </a:solidFill>
                <a:latin typeface="Calibri" panose="020F0502020204030204" pitchFamily="34" charset="0"/>
                <a:cs typeface="Calibri" panose="020F0502020204030204" pitchFamily="34" charset="0"/>
              </a:rPr>
              <a:t>*</a:t>
            </a:r>
          </a:p>
          <a:p>
            <a:pPr>
              <a:buFont typeface="Wingdings" panose="05000000000000000000" pitchFamily="2" charset="2"/>
              <a:buChar char="ü"/>
            </a:pPr>
            <a:r>
              <a:rPr lang="en-US" dirty="0"/>
              <a:t>Canadian biologist Dr. Mitchell Taylor, one of the foremost authorities on polar bears, says: "We're seeing an </a:t>
            </a:r>
            <a:r>
              <a:rPr lang="en-US" b="1" dirty="0"/>
              <a:t>increase in bears that's really unprecedented</a:t>
            </a:r>
            <a:r>
              <a:rPr lang="en-US" dirty="0"/>
              <a:t>, and in places where we're seeing a decrease in the population it's from hunting, not from climate change." </a:t>
            </a:r>
          </a:p>
          <a:p>
            <a:pPr>
              <a:buFont typeface="Wingdings" panose="05000000000000000000" pitchFamily="2" charset="2"/>
              <a:buChar char="ü"/>
            </a:pPr>
            <a:endParaRPr lang="en-US" dirty="0">
              <a:solidFill>
                <a:srgbClr val="2F2F2F"/>
              </a:solidFill>
              <a:latin typeface="Open Sans"/>
            </a:endParaRPr>
          </a:p>
          <a:p>
            <a:pPr marL="0" indent="0">
              <a:buNone/>
            </a:pPr>
            <a:r>
              <a:rPr lang="en-US" sz="1600" dirty="0">
                <a:solidFill>
                  <a:srgbClr val="333333"/>
                </a:solidFill>
                <a:latin typeface="arimo-1"/>
              </a:rPr>
              <a:t>      Bumper sticker from Cambridge Bay, Nunavut, courtesy Joe </a:t>
            </a:r>
            <a:r>
              <a:rPr lang="en-US" sz="1600" dirty="0" err="1">
                <a:solidFill>
                  <a:srgbClr val="333333"/>
                </a:solidFill>
                <a:latin typeface="arimo-1"/>
              </a:rPr>
              <a:t>Prins</a:t>
            </a:r>
            <a:r>
              <a:rPr lang="en-US" sz="1600" dirty="0">
                <a:solidFill>
                  <a:srgbClr val="333333"/>
                </a:solidFill>
                <a:latin typeface="arimo-1"/>
              </a:rPr>
              <a:t>.                                   </a:t>
            </a:r>
            <a:r>
              <a:rPr lang="en-US" sz="1600" dirty="0">
                <a:solidFill>
                  <a:srgbClr val="333333"/>
                </a:solidFill>
                <a:latin typeface="Calibri" panose="020F0502020204030204" pitchFamily="34" charset="0"/>
                <a:cs typeface="Calibri" panose="020F0502020204030204" pitchFamily="34" charset="0"/>
              </a:rPr>
              <a:t>*</a:t>
            </a:r>
            <a:r>
              <a:rPr lang="en-US" sz="1600" dirty="0">
                <a:solidFill>
                  <a:srgbClr val="000000"/>
                </a:solidFill>
                <a:latin typeface="arial" panose="020B0604020202020204" pitchFamily="34" charset="0"/>
              </a:rPr>
              <a:t>Zoologist Dr Susan Crockford</a:t>
            </a:r>
          </a:p>
          <a:p>
            <a:pPr marL="0" indent="0">
              <a:buNone/>
            </a:pPr>
            <a:r>
              <a:rPr lang="en-US" sz="1600" dirty="0">
                <a:solidFill>
                  <a:srgbClr val="000000"/>
                </a:solidFill>
                <a:latin typeface="arial" panose="020B0604020202020204" pitchFamily="34" charset="0"/>
              </a:rPr>
              <a:t>							</a:t>
            </a:r>
            <a:r>
              <a:rPr lang="en-US" sz="1900" u="sng" dirty="0">
                <a:hlinkClick r:id="rId2"/>
              </a:rPr>
              <a:t>2018 State of the Polar</a:t>
            </a:r>
            <a:r>
              <a:rPr lang="en-US" sz="1900" dirty="0">
                <a:hlinkClick r:id="rId2"/>
              </a:rPr>
              <a:t> Bear Report </a:t>
            </a:r>
            <a:r>
              <a:rPr lang="en-US" sz="1900" dirty="0" err="1">
                <a:hlinkClick r:id="rId2"/>
              </a:rPr>
              <a:t>report</a:t>
            </a:r>
            <a:endParaRPr lang="en-US" sz="1600" dirty="0">
              <a:solidFill>
                <a:srgbClr val="2F2F2F"/>
              </a:solidFill>
              <a:latin typeface="Open Sans"/>
            </a:endParaRPr>
          </a:p>
        </p:txBody>
      </p:sp>
      <p:pic>
        <p:nvPicPr>
          <p:cNvPr id="6" name="Picture 2" descr="Bumpersticker from Cambridge Bay, Nunavut, courtesy Joe Prins.">
            <a:extLst>
              <a:ext uri="{FF2B5EF4-FFF2-40B4-BE49-F238E27FC236}">
                <a16:creationId xmlns:a16="http://schemas.microsoft.com/office/drawing/2014/main" id="{0E41C82E-1281-468A-ABE5-DAD6EF3C5A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0620" y="444321"/>
            <a:ext cx="7598534" cy="148751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8EA318-13E0-4781-A8C7-089FCF0034D8}"/>
              </a:ext>
            </a:extLst>
          </p:cNvPr>
          <p:cNvSpPr/>
          <p:nvPr/>
        </p:nvSpPr>
        <p:spPr>
          <a:xfrm>
            <a:off x="3048000" y="3105835"/>
            <a:ext cx="6096000" cy="369332"/>
          </a:xfrm>
          <a:prstGeom prst="rect">
            <a:avLst/>
          </a:prstGeom>
        </p:spPr>
        <p:txBody>
          <a:bodyPr>
            <a:spAutoFit/>
          </a:bodyPr>
          <a:lstStyle/>
          <a:p>
            <a:r>
              <a:rPr lang="en-US" dirty="0">
                <a:solidFill>
                  <a:srgbClr val="333333"/>
                </a:solidFill>
                <a:latin typeface="arimo-1"/>
              </a:rPr>
              <a:t>.</a:t>
            </a:r>
            <a:endParaRPr lang="en-US" dirty="0"/>
          </a:p>
        </p:txBody>
      </p:sp>
    </p:spTree>
    <p:extLst>
      <p:ext uri="{BB962C8B-B14F-4D97-AF65-F5344CB8AC3E}">
        <p14:creationId xmlns:p14="http://schemas.microsoft.com/office/powerpoint/2010/main" val="2262130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CDF17-E3C7-449E-9556-0AD40092DD47}"/>
              </a:ext>
            </a:extLst>
          </p:cNvPr>
          <p:cNvSpPr>
            <a:spLocks noGrp="1"/>
          </p:cNvSpPr>
          <p:nvPr>
            <p:ph type="title"/>
          </p:nvPr>
        </p:nvSpPr>
        <p:spPr>
          <a:xfrm>
            <a:off x="228600" y="412125"/>
            <a:ext cx="11671300" cy="1325563"/>
          </a:xfrm>
        </p:spPr>
        <p:txBody>
          <a:bodyPr anchor="ctr">
            <a:noAutofit/>
          </a:bodyPr>
          <a:lstStyle/>
          <a:p>
            <a:pPr algn="ctr"/>
            <a:br>
              <a:rPr lang="en-US" sz="3200" dirty="0">
                <a:latin typeface="+mn-lt"/>
              </a:rPr>
            </a:br>
            <a:r>
              <a:rPr lang="en-US" sz="3600" dirty="0">
                <a:latin typeface="+mn-lt"/>
              </a:rPr>
              <a:t>University of Victoria (2019) Fires Susan Crockford Ending Her 15-year Stint As An Adjunct Professor For Telling The Truth And Challenging The New Climate Orthodoxy</a:t>
            </a:r>
            <a:br>
              <a:rPr lang="en-US" sz="3200" dirty="0">
                <a:latin typeface="+mn-lt"/>
              </a:rPr>
            </a:br>
            <a:endParaRPr lang="en-US" sz="3200" dirty="0">
              <a:latin typeface="+mn-lt"/>
            </a:endParaRPr>
          </a:p>
        </p:txBody>
      </p:sp>
      <p:sp>
        <p:nvSpPr>
          <p:cNvPr id="4" name="Content Placeholder 3">
            <a:extLst>
              <a:ext uri="{FF2B5EF4-FFF2-40B4-BE49-F238E27FC236}">
                <a16:creationId xmlns:a16="http://schemas.microsoft.com/office/drawing/2014/main" id="{998ADF70-F986-4643-BF0D-B82E329728E7}"/>
              </a:ext>
            </a:extLst>
          </p:cNvPr>
          <p:cNvSpPr>
            <a:spLocks noGrp="1"/>
          </p:cNvSpPr>
          <p:nvPr>
            <p:ph sz="half" idx="2"/>
          </p:nvPr>
        </p:nvSpPr>
        <p:spPr>
          <a:xfrm>
            <a:off x="6172200" y="2228045"/>
            <a:ext cx="5181600" cy="4217830"/>
          </a:xfrm>
        </p:spPr>
        <p:txBody>
          <a:bodyPr anchor="ctr">
            <a:normAutofit lnSpcReduction="10000"/>
          </a:bodyPr>
          <a:lstStyle/>
          <a:p>
            <a:r>
              <a:rPr lang="en-US" dirty="0"/>
              <a:t>Crockford: “…Anthropology Department bowed to pressure from the administration, who themselves bowed to pressure from outside the university community, in an attempt to stifle my legitimate scientific criticisms of polar bear conservation issues. </a:t>
            </a:r>
            <a:r>
              <a:rPr lang="en-US" b="1" dirty="0"/>
              <a:t>This kind of bullying has been happening far too often at universities, even in Canada.”</a:t>
            </a:r>
            <a:endParaRPr lang="en-US" dirty="0"/>
          </a:p>
        </p:txBody>
      </p:sp>
      <p:pic>
        <p:nvPicPr>
          <p:cNvPr id="3074" name="Picture 2">
            <a:extLst>
              <a:ext uri="{FF2B5EF4-FFF2-40B4-BE49-F238E27FC236}">
                <a16:creationId xmlns:a16="http://schemas.microsoft.com/office/drawing/2014/main" id="{23615632-E9C4-4532-9AF7-DBD9A78FDBE6}"/>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281448" y="2298878"/>
            <a:ext cx="3953814" cy="4146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179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E475D-9AD1-4C6B-A778-3536D5A5FCD4}"/>
              </a:ext>
            </a:extLst>
          </p:cNvPr>
          <p:cNvSpPr>
            <a:spLocks noGrp="1"/>
          </p:cNvSpPr>
          <p:nvPr>
            <p:ph type="title"/>
          </p:nvPr>
        </p:nvSpPr>
        <p:spPr/>
        <p:txBody>
          <a:bodyPr>
            <a:normAutofit fontScale="90000"/>
          </a:bodyPr>
          <a:lstStyle/>
          <a:p>
            <a:pPr algn="ctr"/>
            <a:r>
              <a:rPr lang="en-US" dirty="0">
                <a:latin typeface="+mn-lt"/>
              </a:rPr>
              <a:t>New Ice Age Predicted By Scientists and Widely Reported Almost There in 1974, 1979…</a:t>
            </a:r>
            <a:br>
              <a:rPr lang="en-US" dirty="0">
                <a:latin typeface="+mn-lt"/>
              </a:rPr>
            </a:br>
            <a:r>
              <a:rPr lang="en-US" dirty="0">
                <a:latin typeface="+mn-lt"/>
              </a:rPr>
              <a:t>Still Waiting in 2019, But It Is Still Coming</a:t>
            </a:r>
          </a:p>
        </p:txBody>
      </p:sp>
      <p:sp>
        <p:nvSpPr>
          <p:cNvPr id="6" name="Text Placeholder 5">
            <a:extLst>
              <a:ext uri="{FF2B5EF4-FFF2-40B4-BE49-F238E27FC236}">
                <a16:creationId xmlns:a16="http://schemas.microsoft.com/office/drawing/2014/main" id="{1711EAE8-4DBF-427C-BEF2-AA34242964FB}"/>
              </a:ext>
            </a:extLst>
          </p:cNvPr>
          <p:cNvSpPr>
            <a:spLocks noGrp="1"/>
          </p:cNvSpPr>
          <p:nvPr>
            <p:ph type="body" idx="1"/>
          </p:nvPr>
        </p:nvSpPr>
        <p:spPr/>
        <p:txBody>
          <a:bodyPr anchor="ctr"/>
          <a:lstStyle/>
          <a:p>
            <a:pPr algn="ctr"/>
            <a:r>
              <a:rPr lang="en-US" dirty="0"/>
              <a:t>January 1974</a:t>
            </a:r>
          </a:p>
        </p:txBody>
      </p:sp>
      <p:pic>
        <p:nvPicPr>
          <p:cNvPr id="5122" name="Picture 2">
            <a:extLst>
              <a:ext uri="{FF2B5EF4-FFF2-40B4-BE49-F238E27FC236}">
                <a16:creationId xmlns:a16="http://schemas.microsoft.com/office/drawing/2014/main" id="{8A18EB0E-90F4-4F5B-9FAE-9FAB016C6F2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1114023" y="2505075"/>
            <a:ext cx="4629954" cy="398780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749B78BA-6FAD-4473-A044-C1F7F74984B3}"/>
              </a:ext>
            </a:extLst>
          </p:cNvPr>
          <p:cNvSpPr>
            <a:spLocks noGrp="1"/>
          </p:cNvSpPr>
          <p:nvPr>
            <p:ph type="body" sz="quarter" idx="3"/>
          </p:nvPr>
        </p:nvSpPr>
        <p:spPr/>
        <p:txBody>
          <a:bodyPr anchor="ctr"/>
          <a:lstStyle/>
          <a:p>
            <a:pPr algn="ctr"/>
            <a:r>
              <a:rPr lang="en-US" dirty="0"/>
              <a:t>December 1979</a:t>
            </a:r>
          </a:p>
        </p:txBody>
      </p:sp>
      <p:pic>
        <p:nvPicPr>
          <p:cNvPr id="5" name="Content Placeholder 4">
            <a:extLst>
              <a:ext uri="{FF2B5EF4-FFF2-40B4-BE49-F238E27FC236}">
                <a16:creationId xmlns:a16="http://schemas.microsoft.com/office/drawing/2014/main" id="{93426068-44BC-41E8-A5AB-0A8D81CD527C}"/>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626180" y="2505074"/>
            <a:ext cx="4451797" cy="3987799"/>
          </a:xfrm>
        </p:spPr>
      </p:pic>
    </p:spTree>
    <p:extLst>
      <p:ext uri="{BB962C8B-B14F-4D97-AF65-F5344CB8AC3E}">
        <p14:creationId xmlns:p14="http://schemas.microsoft.com/office/powerpoint/2010/main" val="196442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1DAC4127-2C81-45C4-AD8F-F61625594810}"/>
              </a:ext>
            </a:extLst>
          </p:cNvPr>
          <p:cNvSpPr>
            <a:spLocks noGrp="1"/>
          </p:cNvSpPr>
          <p:nvPr>
            <p:ph type="title"/>
          </p:nvPr>
        </p:nvSpPr>
        <p:spPr>
          <a:xfrm>
            <a:off x="609600" y="0"/>
            <a:ext cx="10858500" cy="1417638"/>
          </a:xfrm>
        </p:spPr>
        <p:txBody>
          <a:bodyPr/>
          <a:lstStyle/>
          <a:p>
            <a:pPr algn="ctr"/>
            <a:r>
              <a:rPr lang="en-US" altLang="en-US" sz="4800" dirty="0">
                <a:latin typeface="+mn-lt"/>
              </a:rPr>
              <a:t>Ancient Mass Hysteria Repeats In Our Time</a:t>
            </a:r>
          </a:p>
        </p:txBody>
      </p:sp>
      <p:pic>
        <p:nvPicPr>
          <p:cNvPr id="8195" name="Content Placeholder 4" descr="Extra Ordinary Delusions.jpg">
            <a:extLst>
              <a:ext uri="{FF2B5EF4-FFF2-40B4-BE49-F238E27FC236}">
                <a16:creationId xmlns:a16="http://schemas.microsoft.com/office/drawing/2014/main" id="{DD36DF97-CF95-4EEB-A99F-D936DFE6F2B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9692" t="13469" r="24944" b="14136"/>
          <a:stretch>
            <a:fillRect/>
          </a:stretch>
        </p:blipFill>
        <p:spPr>
          <a:xfrm>
            <a:off x="1981200" y="1752600"/>
            <a:ext cx="3429000" cy="4267200"/>
          </a:xfrm>
        </p:spPr>
      </p:pic>
      <p:sp>
        <p:nvSpPr>
          <p:cNvPr id="8196" name="Content Placeholder 3">
            <a:extLst>
              <a:ext uri="{FF2B5EF4-FFF2-40B4-BE49-F238E27FC236}">
                <a16:creationId xmlns:a16="http://schemas.microsoft.com/office/drawing/2014/main" id="{7C6A9AE0-4F03-4421-BA5A-CB245CCD1226}"/>
              </a:ext>
            </a:extLst>
          </p:cNvPr>
          <p:cNvSpPr>
            <a:spLocks noGrp="1"/>
          </p:cNvSpPr>
          <p:nvPr>
            <p:ph sz="half" idx="2"/>
          </p:nvPr>
        </p:nvSpPr>
        <p:spPr>
          <a:xfrm>
            <a:off x="6019800" y="1417638"/>
            <a:ext cx="4495800" cy="4784726"/>
          </a:xfrm>
        </p:spPr>
        <p:txBody>
          <a:bodyPr>
            <a:normAutofit lnSpcReduction="10000"/>
          </a:bodyPr>
          <a:lstStyle/>
          <a:p>
            <a:pPr>
              <a:buFont typeface="Arial" panose="020B0604020202020204" pitchFamily="34" charset="0"/>
              <a:buNone/>
            </a:pPr>
            <a:r>
              <a:rPr lang="en-US" altLang="en-US" sz="3200" dirty="0"/>
              <a:t>Published in 1841</a:t>
            </a:r>
          </a:p>
          <a:p>
            <a:r>
              <a:rPr lang="en-US" altLang="en-US" sz="3200" dirty="0"/>
              <a:t>The Mississippi Scheme</a:t>
            </a:r>
          </a:p>
          <a:p>
            <a:r>
              <a:rPr lang="en-US" altLang="en-US" sz="3200" dirty="0"/>
              <a:t>The South-Sea Bubble</a:t>
            </a:r>
          </a:p>
          <a:p>
            <a:r>
              <a:rPr lang="en-US" altLang="en-US" sz="3200" dirty="0"/>
              <a:t>Tulipomania</a:t>
            </a:r>
          </a:p>
          <a:p>
            <a:r>
              <a:rPr lang="en-US" altLang="en-US" sz="3200" dirty="0"/>
              <a:t>The Alchemists</a:t>
            </a:r>
          </a:p>
          <a:p>
            <a:r>
              <a:rPr lang="en-US" altLang="en-US" sz="3200" dirty="0"/>
              <a:t>Fortune-Telling</a:t>
            </a:r>
          </a:p>
          <a:p>
            <a:r>
              <a:rPr lang="en-US" altLang="en-US" sz="3200" dirty="0"/>
              <a:t>The Magnetizers</a:t>
            </a:r>
          </a:p>
          <a:p>
            <a:r>
              <a:rPr lang="en-US" altLang="en-US" sz="3200" dirty="0"/>
              <a:t>The Crusades</a:t>
            </a:r>
          </a:p>
          <a:p>
            <a:r>
              <a:rPr lang="en-US" altLang="en-US" sz="3200" dirty="0"/>
              <a:t>The Witch Mania</a:t>
            </a:r>
          </a:p>
          <a:p>
            <a:endParaRPr lang="en-US" altLang="en-US" dirty="0">
              <a:solidFill>
                <a:srgbClr val="FFFF00"/>
              </a:solidFill>
            </a:endParaRPr>
          </a:p>
        </p:txBody>
      </p:sp>
    </p:spTree>
    <p:extLst>
      <p:ext uri="{BB962C8B-B14F-4D97-AF65-F5344CB8AC3E}">
        <p14:creationId xmlns:p14="http://schemas.microsoft.com/office/powerpoint/2010/main" val="11430466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F8BF417-DB0F-4557-892A-1341649506AF}"/>
              </a:ext>
            </a:extLst>
          </p:cNvPr>
          <p:cNvSpPr>
            <a:spLocks noGrp="1"/>
          </p:cNvSpPr>
          <p:nvPr>
            <p:ph type="title"/>
          </p:nvPr>
        </p:nvSpPr>
        <p:spPr>
          <a:xfrm>
            <a:off x="222250" y="176909"/>
            <a:ext cx="11855450" cy="1513779"/>
          </a:xfrm>
        </p:spPr>
        <p:txBody>
          <a:bodyPr>
            <a:normAutofit fontScale="90000"/>
          </a:bodyPr>
          <a:lstStyle/>
          <a:p>
            <a:pPr algn="ctr"/>
            <a:r>
              <a:rPr lang="en-US" dirty="0">
                <a:latin typeface="+mn-lt"/>
              </a:rPr>
              <a:t>One a Climate Scientific Treaty</a:t>
            </a:r>
            <a:br>
              <a:rPr lang="en-US" dirty="0">
                <a:latin typeface="+mn-lt"/>
              </a:rPr>
            </a:br>
            <a:r>
              <a:rPr lang="en-US" dirty="0">
                <a:latin typeface="+mn-lt"/>
              </a:rPr>
              <a:t> The Other an  Economist’s Insight Into The Public’s Gullibility</a:t>
            </a:r>
          </a:p>
        </p:txBody>
      </p:sp>
      <p:sp>
        <p:nvSpPr>
          <p:cNvPr id="8" name="Text Placeholder 7">
            <a:extLst>
              <a:ext uri="{FF2B5EF4-FFF2-40B4-BE49-F238E27FC236}">
                <a16:creationId xmlns:a16="http://schemas.microsoft.com/office/drawing/2014/main" id="{541E8445-D60D-47D1-98E2-63DE46904C02}"/>
              </a:ext>
            </a:extLst>
          </p:cNvPr>
          <p:cNvSpPr>
            <a:spLocks noGrp="1"/>
          </p:cNvSpPr>
          <p:nvPr>
            <p:ph type="body" idx="1"/>
          </p:nvPr>
        </p:nvSpPr>
        <p:spPr>
          <a:xfrm>
            <a:off x="862014" y="1690689"/>
            <a:ext cx="5157787" cy="819148"/>
          </a:xfrm>
        </p:spPr>
        <p:txBody>
          <a:bodyPr>
            <a:normAutofit fontScale="55000" lnSpcReduction="20000"/>
          </a:bodyPr>
          <a:lstStyle/>
          <a:p>
            <a:r>
              <a:rPr lang="en-US" dirty="0"/>
              <a:t>S. Fred Singer was the founding dean of the School of Environmental and Planetary Sciences at the University of Miami, the first director of the U.S. National Weather Satellite Service, and served five years as vice chairman of the U.S. National Advisory Committee on Oceans and Atmospheres.   Emeritus Professor UVA.  (2006)</a:t>
            </a:r>
          </a:p>
        </p:txBody>
      </p:sp>
      <p:sp>
        <p:nvSpPr>
          <p:cNvPr id="9" name="Text Placeholder 8">
            <a:extLst>
              <a:ext uri="{FF2B5EF4-FFF2-40B4-BE49-F238E27FC236}">
                <a16:creationId xmlns:a16="http://schemas.microsoft.com/office/drawing/2014/main" id="{598D34AD-22D7-4DF4-8752-0E25B09F4691}"/>
              </a:ext>
            </a:extLst>
          </p:cNvPr>
          <p:cNvSpPr>
            <a:spLocks noGrp="1"/>
          </p:cNvSpPr>
          <p:nvPr>
            <p:ph type="body" sz="quarter" idx="3"/>
          </p:nvPr>
        </p:nvSpPr>
        <p:spPr>
          <a:xfrm>
            <a:off x="6172200" y="1608881"/>
            <a:ext cx="5183188" cy="896194"/>
          </a:xfrm>
        </p:spPr>
        <p:txBody>
          <a:bodyPr anchor="ctr">
            <a:normAutofit fontScale="55000" lnSpcReduction="20000"/>
          </a:bodyPr>
          <a:lstStyle/>
          <a:p>
            <a:r>
              <a:rPr lang="en-US" dirty="0"/>
              <a:t>Simon analyzes the various reasons why the crusading doomsayers (P. Ehrlich) who want Americans to believe that we are running out of resources, polluting ourselves to death, and overpopulating the planet have succeeded as much as they have.  (1999)</a:t>
            </a:r>
          </a:p>
        </p:txBody>
      </p:sp>
      <p:pic>
        <p:nvPicPr>
          <p:cNvPr id="6148" name="Picture 4" descr="Hoodwinking the Nation">
            <a:extLst>
              <a:ext uri="{FF2B5EF4-FFF2-40B4-BE49-F238E27FC236}">
                <a16:creationId xmlns:a16="http://schemas.microsoft.com/office/drawing/2014/main" id="{7ECD01E2-A462-427B-93AD-1045CD5BA6CA}"/>
              </a:ext>
            </a:extLst>
          </p:cNvPr>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tretch>
            <a:fillRect/>
          </a:stretch>
        </p:blipFill>
        <p:spPr bwMode="auto">
          <a:xfrm>
            <a:off x="7216817" y="2505074"/>
            <a:ext cx="3020991" cy="4047851"/>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CEC29E50-FFD7-460E-A522-C07EBAFAA38D}"/>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876787" y="2633240"/>
            <a:ext cx="3020991" cy="40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8722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69413-31FB-44A8-B95A-5F8B8693A16F}"/>
              </a:ext>
            </a:extLst>
          </p:cNvPr>
          <p:cNvSpPr>
            <a:spLocks noGrp="1"/>
          </p:cNvSpPr>
          <p:nvPr>
            <p:ph type="title"/>
          </p:nvPr>
        </p:nvSpPr>
        <p:spPr/>
        <p:txBody>
          <a:bodyPr/>
          <a:lstStyle/>
          <a:p>
            <a:r>
              <a:rPr lang="en-US" i="1" dirty="0">
                <a:latin typeface="+mn-lt"/>
              </a:rPr>
              <a:t>Greenpeace </a:t>
            </a:r>
            <a:r>
              <a:rPr lang="en-US" dirty="0">
                <a:latin typeface="+mn-lt"/>
              </a:rPr>
              <a:t>Leader</a:t>
            </a:r>
            <a:r>
              <a:rPr lang="en-US" i="1" dirty="0">
                <a:latin typeface="+mn-lt"/>
              </a:rPr>
              <a:t> Now </a:t>
            </a:r>
            <a:r>
              <a:rPr lang="en-US" dirty="0">
                <a:latin typeface="+mn-lt"/>
              </a:rPr>
              <a:t>Looks  Back In 2021 At The Corruption Of Scientific Integrity</a:t>
            </a:r>
          </a:p>
        </p:txBody>
      </p:sp>
      <p:pic>
        <p:nvPicPr>
          <p:cNvPr id="7170" name="Picture 2" descr="fake invisible catastrophes cover">
            <a:extLst>
              <a:ext uri="{FF2B5EF4-FFF2-40B4-BE49-F238E27FC236}">
                <a16:creationId xmlns:a16="http://schemas.microsoft.com/office/drawing/2014/main" id="{5B0C2F62-7275-43EC-ABEE-6DB825CB2C1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73753" y="1825624"/>
            <a:ext cx="5798916" cy="4945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4266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EFED5-4DEA-493E-9340-208113D9659E}"/>
              </a:ext>
            </a:extLst>
          </p:cNvPr>
          <p:cNvSpPr>
            <a:spLocks noGrp="1"/>
          </p:cNvSpPr>
          <p:nvPr>
            <p:ph type="title"/>
          </p:nvPr>
        </p:nvSpPr>
        <p:spPr>
          <a:xfrm>
            <a:off x="403761" y="365125"/>
            <a:ext cx="11334997" cy="1433987"/>
          </a:xfrm>
        </p:spPr>
        <p:txBody>
          <a:bodyPr>
            <a:normAutofit fontScale="90000"/>
          </a:bodyPr>
          <a:lstStyle/>
          <a:p>
            <a:pPr algn="ctr"/>
            <a:r>
              <a:rPr lang="en-US" dirty="0">
                <a:latin typeface="+mn-lt"/>
              </a:rPr>
              <a:t>John Muir’s Environmental Conservation Ideals Replaced By Wealth Redistribution and Climate Justice</a:t>
            </a:r>
          </a:p>
        </p:txBody>
      </p:sp>
      <p:sp>
        <p:nvSpPr>
          <p:cNvPr id="3" name="Text Placeholder 2">
            <a:extLst>
              <a:ext uri="{FF2B5EF4-FFF2-40B4-BE49-F238E27FC236}">
                <a16:creationId xmlns:a16="http://schemas.microsoft.com/office/drawing/2014/main" id="{34D55F36-A287-45AF-9A2F-26F51AFA5124}"/>
              </a:ext>
            </a:extLst>
          </p:cNvPr>
          <p:cNvSpPr>
            <a:spLocks noGrp="1"/>
          </p:cNvSpPr>
          <p:nvPr>
            <p:ph type="body" idx="1"/>
          </p:nvPr>
        </p:nvSpPr>
        <p:spPr>
          <a:xfrm>
            <a:off x="839788" y="1840675"/>
            <a:ext cx="5157787" cy="866898"/>
          </a:xfrm>
        </p:spPr>
        <p:txBody>
          <a:bodyPr>
            <a:normAutofit fontScale="92500" lnSpcReduction="20000"/>
          </a:bodyPr>
          <a:lstStyle/>
          <a:p>
            <a:r>
              <a:rPr lang="en-US" b="0" dirty="0"/>
              <a:t> </a:t>
            </a:r>
            <a:r>
              <a:rPr lang="en-US" dirty="0"/>
              <a:t>OTTMAR EDENHOFER: lead author of the U.N. IPCC's Fourth Assessment Report 2007 </a:t>
            </a:r>
          </a:p>
        </p:txBody>
      </p:sp>
      <p:sp>
        <p:nvSpPr>
          <p:cNvPr id="4" name="Content Placeholder 3">
            <a:extLst>
              <a:ext uri="{FF2B5EF4-FFF2-40B4-BE49-F238E27FC236}">
                <a16:creationId xmlns:a16="http://schemas.microsoft.com/office/drawing/2014/main" id="{A866EE04-F2C4-4DFA-BDE2-ACE01E75F850}"/>
              </a:ext>
            </a:extLst>
          </p:cNvPr>
          <p:cNvSpPr>
            <a:spLocks noGrp="1"/>
          </p:cNvSpPr>
          <p:nvPr>
            <p:ph sz="half" idx="2"/>
          </p:nvPr>
        </p:nvSpPr>
        <p:spPr>
          <a:xfrm>
            <a:off x="839788" y="2802577"/>
            <a:ext cx="5157787" cy="3387086"/>
          </a:xfrm>
        </p:spPr>
        <p:txBody>
          <a:bodyPr>
            <a:normAutofit lnSpcReduction="10000"/>
          </a:bodyPr>
          <a:lstStyle/>
          <a:p>
            <a:pPr marL="0" indent="0">
              <a:buNone/>
            </a:pPr>
            <a:r>
              <a:rPr lang="en-US" dirty="0"/>
              <a:t> “we </a:t>
            </a:r>
            <a:r>
              <a:rPr lang="en-US" i="1" dirty="0"/>
              <a:t>redistribute de facto the world's wealth by climate policy</a:t>
            </a:r>
            <a:r>
              <a:rPr lang="en-US" dirty="0"/>
              <a:t>… One has to free oneself from the illusion that international climate policy is environmental policy. This has almost </a:t>
            </a:r>
            <a:r>
              <a:rPr lang="en-US" i="1" dirty="0"/>
              <a:t>nothing to do with environmental policy anymore</a:t>
            </a:r>
            <a:r>
              <a:rPr lang="en-US" dirty="0"/>
              <a:t>, with problems such as deforestation or the ozone hole.”</a:t>
            </a:r>
          </a:p>
        </p:txBody>
      </p:sp>
      <p:sp>
        <p:nvSpPr>
          <p:cNvPr id="5" name="Text Placeholder 4">
            <a:extLst>
              <a:ext uri="{FF2B5EF4-FFF2-40B4-BE49-F238E27FC236}">
                <a16:creationId xmlns:a16="http://schemas.microsoft.com/office/drawing/2014/main" id="{3598A898-C1AB-41FC-8382-5721F3637902}"/>
              </a:ext>
            </a:extLst>
          </p:cNvPr>
          <p:cNvSpPr>
            <a:spLocks noGrp="1"/>
          </p:cNvSpPr>
          <p:nvPr>
            <p:ph type="body" sz="quarter" idx="3"/>
          </p:nvPr>
        </p:nvSpPr>
        <p:spPr>
          <a:xfrm>
            <a:off x="6172200" y="1840675"/>
            <a:ext cx="5183188" cy="866898"/>
          </a:xfrm>
        </p:spPr>
        <p:txBody>
          <a:bodyPr anchor="ctr">
            <a:normAutofit fontScale="92500" lnSpcReduction="20000"/>
          </a:bodyPr>
          <a:lstStyle/>
          <a:p>
            <a:pPr algn="ctr"/>
            <a:r>
              <a:rPr lang="en-US" dirty="0"/>
              <a:t>Climate Justice Warrior TIME “Person of the Year”  2019 G. Thunberg</a:t>
            </a:r>
          </a:p>
        </p:txBody>
      </p:sp>
      <p:sp>
        <p:nvSpPr>
          <p:cNvPr id="9" name="TextBox 8">
            <a:extLst>
              <a:ext uri="{FF2B5EF4-FFF2-40B4-BE49-F238E27FC236}">
                <a16:creationId xmlns:a16="http://schemas.microsoft.com/office/drawing/2014/main" id="{80B67471-01FA-463B-B018-F4FA207AD738}"/>
              </a:ext>
            </a:extLst>
          </p:cNvPr>
          <p:cNvSpPr txBox="1"/>
          <p:nvPr/>
        </p:nvSpPr>
        <p:spPr>
          <a:xfrm flipH="1">
            <a:off x="6602418" y="5871541"/>
            <a:ext cx="4635206" cy="338554"/>
          </a:xfrm>
          <a:prstGeom prst="rect">
            <a:avLst/>
          </a:prstGeom>
          <a:noFill/>
        </p:spPr>
        <p:txBody>
          <a:bodyPr wrap="square" rtlCol="0">
            <a:spAutoFit/>
          </a:bodyPr>
          <a:lstStyle/>
          <a:p>
            <a:endParaRPr lang="en-US" sz="1600" dirty="0"/>
          </a:p>
        </p:txBody>
      </p:sp>
      <p:sp>
        <p:nvSpPr>
          <p:cNvPr id="6" name="Content Placeholder 5">
            <a:extLst>
              <a:ext uri="{FF2B5EF4-FFF2-40B4-BE49-F238E27FC236}">
                <a16:creationId xmlns:a16="http://schemas.microsoft.com/office/drawing/2014/main" id="{D3578835-BD4B-43A0-B969-0D3994D44C37}"/>
              </a:ext>
            </a:extLst>
          </p:cNvPr>
          <p:cNvSpPr>
            <a:spLocks noGrp="1"/>
          </p:cNvSpPr>
          <p:nvPr>
            <p:ph sz="quarter" idx="4"/>
          </p:nvPr>
        </p:nvSpPr>
        <p:spPr>
          <a:xfrm>
            <a:off x="6155168" y="2802577"/>
            <a:ext cx="5316395" cy="2766950"/>
          </a:xfrm>
        </p:spPr>
        <p:txBody>
          <a:bodyPr>
            <a:normAutofit lnSpcReduction="10000"/>
          </a:bodyPr>
          <a:lstStyle/>
          <a:p>
            <a:pPr marL="0" indent="0">
              <a:buNone/>
            </a:pPr>
            <a:r>
              <a:rPr lang="en-US" dirty="0"/>
              <a:t>“The climate crisis is not just about the environment. It is a crisis of human rights, of justice and of political will. Colonial, racist and patriarchal systems of oppression have created and fueled it. We need to dismantle them all.”</a:t>
            </a:r>
          </a:p>
          <a:p>
            <a:pPr marL="0" indent="0">
              <a:buNone/>
            </a:pPr>
            <a:endParaRPr lang="en-US" dirty="0"/>
          </a:p>
        </p:txBody>
      </p:sp>
    </p:spTree>
    <p:extLst>
      <p:ext uri="{BB962C8B-B14F-4D97-AF65-F5344CB8AC3E}">
        <p14:creationId xmlns:p14="http://schemas.microsoft.com/office/powerpoint/2010/main" val="42162515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A1465-1713-4C0F-A67B-ED1EF054F875}"/>
              </a:ext>
            </a:extLst>
          </p:cNvPr>
          <p:cNvSpPr>
            <a:spLocks noGrp="1"/>
          </p:cNvSpPr>
          <p:nvPr>
            <p:ph type="title"/>
          </p:nvPr>
        </p:nvSpPr>
        <p:spPr/>
        <p:txBody>
          <a:bodyPr>
            <a:normAutofit fontScale="90000"/>
          </a:bodyPr>
          <a:lstStyle/>
          <a:p>
            <a:pPr algn="ctr"/>
            <a:r>
              <a:rPr lang="en-US" dirty="0">
                <a:latin typeface="+mn-lt"/>
              </a:rPr>
              <a:t>Greenhouse Gases</a:t>
            </a:r>
            <a:br>
              <a:rPr lang="en-US" dirty="0">
                <a:latin typeface="+mn-lt"/>
              </a:rPr>
            </a:br>
            <a:r>
              <a:rPr lang="en-US" dirty="0">
                <a:latin typeface="+mn-lt"/>
              </a:rPr>
              <a:t>Science Facts vs. School Indoctrination</a:t>
            </a:r>
            <a:br>
              <a:rPr lang="en-US" dirty="0">
                <a:latin typeface="+mn-lt"/>
              </a:rPr>
            </a:br>
            <a:endParaRPr lang="en-US" sz="2000" dirty="0">
              <a:latin typeface="+mn-lt"/>
            </a:endParaRPr>
          </a:p>
        </p:txBody>
      </p:sp>
      <p:sp>
        <p:nvSpPr>
          <p:cNvPr id="3" name="Text Placeholder 2">
            <a:extLst>
              <a:ext uri="{FF2B5EF4-FFF2-40B4-BE49-F238E27FC236}">
                <a16:creationId xmlns:a16="http://schemas.microsoft.com/office/drawing/2014/main" id="{0B1925B4-E70A-4261-BFD7-884A9C35E08D}"/>
              </a:ext>
            </a:extLst>
          </p:cNvPr>
          <p:cNvSpPr>
            <a:spLocks noGrp="1"/>
          </p:cNvSpPr>
          <p:nvPr>
            <p:ph type="body" idx="1"/>
          </p:nvPr>
        </p:nvSpPr>
        <p:spPr>
          <a:xfrm>
            <a:off x="839788" y="1444625"/>
            <a:ext cx="5157787" cy="983458"/>
          </a:xfrm>
        </p:spPr>
        <p:txBody>
          <a:bodyPr>
            <a:normAutofit fontScale="70000" lnSpcReduction="20000"/>
          </a:bodyPr>
          <a:lstStyle/>
          <a:p>
            <a:pPr algn="ctr"/>
            <a:r>
              <a:rPr lang="en-US" sz="2900" dirty="0"/>
              <a:t>Science: Number One Greenhouse Gas is Water Vapor</a:t>
            </a:r>
          </a:p>
          <a:p>
            <a:pPr algn="ctr"/>
            <a:r>
              <a:rPr lang="en-US" sz="1500" dirty="0">
                <a:hlinkClick r:id="rId2"/>
              </a:rPr>
              <a:t>https://www.britannica.com/science/greenhouse-gas</a:t>
            </a:r>
            <a:r>
              <a:rPr lang="en-US" sz="1500" dirty="0"/>
              <a:t>  </a:t>
            </a:r>
            <a:r>
              <a:rPr lang="en-US" sz="1500" dirty="0" err="1"/>
              <a:t>M.Mann</a:t>
            </a:r>
            <a:endParaRPr lang="en-US" sz="1500" dirty="0"/>
          </a:p>
        </p:txBody>
      </p:sp>
      <p:sp>
        <p:nvSpPr>
          <p:cNvPr id="4" name="Content Placeholder 3">
            <a:extLst>
              <a:ext uri="{FF2B5EF4-FFF2-40B4-BE49-F238E27FC236}">
                <a16:creationId xmlns:a16="http://schemas.microsoft.com/office/drawing/2014/main" id="{3513A193-D030-4C8C-9903-8C03E3B61DD5}"/>
              </a:ext>
            </a:extLst>
          </p:cNvPr>
          <p:cNvSpPr>
            <a:spLocks noGrp="1"/>
          </p:cNvSpPr>
          <p:nvPr>
            <p:ph sz="half" idx="2"/>
          </p:nvPr>
        </p:nvSpPr>
        <p:spPr>
          <a:xfrm>
            <a:off x="1131888" y="2428082"/>
            <a:ext cx="5157787" cy="3684588"/>
          </a:xfrm>
        </p:spPr>
        <p:txBody>
          <a:bodyPr anchor="ctr">
            <a:normAutofit/>
          </a:bodyPr>
          <a:lstStyle/>
          <a:p>
            <a:pPr marL="0" indent="0">
              <a:buNone/>
            </a:pPr>
            <a:r>
              <a:rPr lang="en-US" dirty="0"/>
              <a:t>“Water Vapor is the most potent greenhouse gas in the Earth's atmosphere”</a:t>
            </a:r>
          </a:p>
          <a:p>
            <a:pPr marL="0" indent="0">
              <a:buNone/>
            </a:pPr>
            <a:r>
              <a:rPr lang="en-US" b="1" dirty="0"/>
              <a:t>Water vapor, including clouds,</a:t>
            </a:r>
            <a:r>
              <a:rPr lang="en-US" dirty="0"/>
              <a:t> constitutes Earth's most significant </a:t>
            </a:r>
            <a:r>
              <a:rPr lang="en-US" b="1" dirty="0"/>
              <a:t>greenhouse gas</a:t>
            </a:r>
            <a:r>
              <a:rPr lang="en-US" dirty="0"/>
              <a:t>, accounting for about</a:t>
            </a:r>
            <a:r>
              <a:rPr lang="en-US" b="1" dirty="0"/>
              <a:t> 60 to 95%</a:t>
            </a:r>
            <a:r>
              <a:rPr lang="en-US" dirty="0"/>
              <a:t> </a:t>
            </a:r>
            <a:r>
              <a:rPr lang="en-US" b="1" dirty="0"/>
              <a:t>of Earth's greenhouse effect</a:t>
            </a:r>
            <a:r>
              <a:rPr lang="en-US" dirty="0"/>
              <a:t> </a:t>
            </a:r>
          </a:p>
        </p:txBody>
      </p:sp>
      <p:sp>
        <p:nvSpPr>
          <p:cNvPr id="5" name="Text Placeholder 4">
            <a:extLst>
              <a:ext uri="{FF2B5EF4-FFF2-40B4-BE49-F238E27FC236}">
                <a16:creationId xmlns:a16="http://schemas.microsoft.com/office/drawing/2014/main" id="{640143E0-C4B8-4166-B9BA-8E9739E64BB9}"/>
              </a:ext>
            </a:extLst>
          </p:cNvPr>
          <p:cNvSpPr>
            <a:spLocks noGrp="1"/>
          </p:cNvSpPr>
          <p:nvPr>
            <p:ph type="body" sz="quarter" idx="3"/>
          </p:nvPr>
        </p:nvSpPr>
        <p:spPr>
          <a:xfrm>
            <a:off x="6169024" y="1606549"/>
            <a:ext cx="5183188" cy="1163637"/>
          </a:xfrm>
        </p:spPr>
        <p:txBody>
          <a:bodyPr anchor="ctr">
            <a:normAutofit fontScale="70000" lnSpcReduction="20000"/>
          </a:bodyPr>
          <a:lstStyle/>
          <a:p>
            <a:pPr algn="ctr"/>
            <a:r>
              <a:rPr lang="en-US" sz="2900" dirty="0"/>
              <a:t>What Your Kids Are Taught</a:t>
            </a:r>
          </a:p>
          <a:p>
            <a:pPr algn="ctr"/>
            <a:r>
              <a:rPr lang="en-US" sz="2900" dirty="0"/>
              <a:t>Where Is Water Vapor?</a:t>
            </a:r>
          </a:p>
          <a:p>
            <a:pPr algn="ctr"/>
            <a:r>
              <a:rPr lang="en-US" sz="2000" dirty="0">
                <a:hlinkClick r:id="rId3"/>
              </a:rPr>
              <a:t>https://study.com/academy/lesson/what-are-greenhouse-gases-lesson-for-kids.html</a:t>
            </a:r>
            <a:endParaRPr lang="en-US" sz="2000" dirty="0"/>
          </a:p>
        </p:txBody>
      </p:sp>
      <p:pic>
        <p:nvPicPr>
          <p:cNvPr id="1026" name="Picture 2" descr="Greenhouse Gases">
            <a:extLst>
              <a:ext uri="{FF2B5EF4-FFF2-40B4-BE49-F238E27FC236}">
                <a16:creationId xmlns:a16="http://schemas.microsoft.com/office/drawing/2014/main" id="{91CAA253-19EF-4CC5-98B7-4722110EC8FE}"/>
              </a:ext>
            </a:extLst>
          </p:cNvPr>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6854128" y="2770188"/>
            <a:ext cx="3552632" cy="3419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34522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4491E-84F0-41D3-8E88-D2CA67E57CB7}"/>
              </a:ext>
            </a:extLst>
          </p:cNvPr>
          <p:cNvSpPr>
            <a:spLocks noGrp="1"/>
          </p:cNvSpPr>
          <p:nvPr>
            <p:ph type="title"/>
          </p:nvPr>
        </p:nvSpPr>
        <p:spPr/>
        <p:txBody>
          <a:bodyPr/>
          <a:lstStyle/>
          <a:p>
            <a:pPr algn="ctr"/>
            <a:r>
              <a:rPr lang="en-US" dirty="0">
                <a:latin typeface="+mn-lt"/>
              </a:rPr>
              <a:t>Leading Children Astray Then, and Now?</a:t>
            </a:r>
          </a:p>
        </p:txBody>
      </p:sp>
      <p:sp>
        <p:nvSpPr>
          <p:cNvPr id="3" name="Text Placeholder 2">
            <a:extLst>
              <a:ext uri="{FF2B5EF4-FFF2-40B4-BE49-F238E27FC236}">
                <a16:creationId xmlns:a16="http://schemas.microsoft.com/office/drawing/2014/main" id="{7ABF0B1F-144E-4773-B015-76B202DCCAC3}"/>
              </a:ext>
            </a:extLst>
          </p:cNvPr>
          <p:cNvSpPr>
            <a:spLocks noGrp="1"/>
          </p:cNvSpPr>
          <p:nvPr>
            <p:ph type="body" idx="1"/>
          </p:nvPr>
        </p:nvSpPr>
        <p:spPr/>
        <p:txBody>
          <a:bodyPr>
            <a:normAutofit fontScale="70000" lnSpcReduction="20000"/>
          </a:bodyPr>
          <a:lstStyle/>
          <a:p>
            <a:pPr algn="ctr"/>
            <a:r>
              <a:rPr lang="en-US" b="0" dirty="0"/>
              <a:t>Illustration by Kate Greenaway for Robert Browning's "The Pied Piper of Hamelin"</a:t>
            </a:r>
            <a:endParaRPr lang="en-US" dirty="0"/>
          </a:p>
        </p:txBody>
      </p:sp>
      <p:sp>
        <p:nvSpPr>
          <p:cNvPr id="5" name="Text Placeholder 4">
            <a:extLst>
              <a:ext uri="{FF2B5EF4-FFF2-40B4-BE49-F238E27FC236}">
                <a16:creationId xmlns:a16="http://schemas.microsoft.com/office/drawing/2014/main" id="{1E3DF4EE-8487-47BD-85B7-A8622773999B}"/>
              </a:ext>
            </a:extLst>
          </p:cNvPr>
          <p:cNvSpPr>
            <a:spLocks noGrp="1"/>
          </p:cNvSpPr>
          <p:nvPr>
            <p:ph type="body" sz="quarter" idx="3"/>
          </p:nvPr>
        </p:nvSpPr>
        <p:spPr/>
        <p:txBody>
          <a:bodyPr>
            <a:normAutofit fontScale="70000" lnSpcReduction="20000"/>
          </a:bodyPr>
          <a:lstStyle/>
          <a:p>
            <a:r>
              <a:rPr lang="en-US" dirty="0">
                <a:hlinkClick r:id="rId2"/>
              </a:rPr>
              <a:t>https://www.project-syndicate.org/commentary/climate-strikes-un-conference-madrid-by-greta-thunberg-et-al-2019-11</a:t>
            </a:r>
            <a:endParaRPr lang="en-US" dirty="0"/>
          </a:p>
        </p:txBody>
      </p:sp>
      <p:pic>
        <p:nvPicPr>
          <p:cNvPr id="1026" name="Picture 2">
            <a:extLst>
              <a:ext uri="{FF2B5EF4-FFF2-40B4-BE49-F238E27FC236}">
                <a16:creationId xmlns:a16="http://schemas.microsoft.com/office/drawing/2014/main" id="{BA58E9E9-A5C7-4A18-94FF-5A8FCFB8C8C3}"/>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901521" y="2505076"/>
            <a:ext cx="5096054" cy="428209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unberg1_EMMANUEL DUNANDAFP via Getty Images_climateprotestkids">
            <a:extLst>
              <a:ext uri="{FF2B5EF4-FFF2-40B4-BE49-F238E27FC236}">
                <a16:creationId xmlns:a16="http://schemas.microsoft.com/office/drawing/2014/main" id="{595DFC9D-314F-4440-ACEE-3FEBAAFE26D7}"/>
              </a:ext>
            </a:extLst>
          </p:cNvPr>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6172200" y="2505075"/>
            <a:ext cx="5183188" cy="4282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85969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6E146B0-D0BB-4B75-BB25-79BF549E618C}"/>
              </a:ext>
            </a:extLst>
          </p:cNvPr>
          <p:cNvSpPr>
            <a:spLocks noGrp="1"/>
          </p:cNvSpPr>
          <p:nvPr>
            <p:ph type="title"/>
          </p:nvPr>
        </p:nvSpPr>
        <p:spPr/>
        <p:txBody>
          <a:bodyPr>
            <a:normAutofit fontScale="90000"/>
          </a:bodyPr>
          <a:lstStyle/>
          <a:p>
            <a:pPr algn="ctr"/>
            <a:r>
              <a:rPr lang="en-US" dirty="0">
                <a:latin typeface="+mn-lt"/>
              </a:rPr>
              <a:t>Judges “Determining” Scientific Fact Erroneously Label Carbon Dioxide A “Pollutant” </a:t>
            </a:r>
          </a:p>
        </p:txBody>
      </p:sp>
      <p:sp>
        <p:nvSpPr>
          <p:cNvPr id="8" name="Content Placeholder 7">
            <a:extLst>
              <a:ext uri="{FF2B5EF4-FFF2-40B4-BE49-F238E27FC236}">
                <a16:creationId xmlns:a16="http://schemas.microsoft.com/office/drawing/2014/main" id="{9692F86F-7209-4421-820E-63AD17083EE9}"/>
              </a:ext>
            </a:extLst>
          </p:cNvPr>
          <p:cNvSpPr>
            <a:spLocks noGrp="1"/>
          </p:cNvSpPr>
          <p:nvPr>
            <p:ph idx="1"/>
          </p:nvPr>
        </p:nvSpPr>
        <p:spPr>
          <a:xfrm>
            <a:off x="838200" y="2095499"/>
            <a:ext cx="10515600" cy="4081463"/>
          </a:xfrm>
        </p:spPr>
        <p:txBody>
          <a:bodyPr/>
          <a:lstStyle/>
          <a:p>
            <a:r>
              <a:rPr lang="en-US" b="0" i="0" dirty="0">
                <a:solidFill>
                  <a:srgbClr val="242424"/>
                </a:solidFill>
                <a:effectLst/>
                <a:latin typeface="Arial" panose="020B0604020202020204" pitchFamily="34" charset="0"/>
              </a:rPr>
              <a:t>In </a:t>
            </a:r>
            <a:r>
              <a:rPr lang="en-US" b="0" i="1" dirty="0">
                <a:solidFill>
                  <a:srgbClr val="242424"/>
                </a:solidFill>
                <a:effectLst/>
                <a:latin typeface="Arial" panose="020B0604020202020204" pitchFamily="34" charset="0"/>
              </a:rPr>
              <a:t>Massachusetts v. EPA</a:t>
            </a:r>
            <a:r>
              <a:rPr lang="en-US" b="0" i="0" dirty="0">
                <a:solidFill>
                  <a:srgbClr val="242424"/>
                </a:solidFill>
                <a:effectLst/>
                <a:latin typeface="Arial" panose="020B0604020202020204" pitchFamily="34" charset="0"/>
              </a:rPr>
              <a:t> (2007), the Supreme Court held that greenhouse gases are pollutants under the Clean Air Act.</a:t>
            </a:r>
          </a:p>
          <a:p>
            <a:endParaRPr lang="en-US" dirty="0">
              <a:solidFill>
                <a:srgbClr val="242424"/>
              </a:solidFill>
              <a:latin typeface="Arial" panose="020B0604020202020204" pitchFamily="34" charset="0"/>
            </a:endParaRPr>
          </a:p>
          <a:p>
            <a:r>
              <a:rPr lang="en-US" b="0" i="0" dirty="0">
                <a:solidFill>
                  <a:srgbClr val="242424"/>
                </a:solidFill>
                <a:effectLst/>
                <a:latin typeface="Arial" panose="020B0604020202020204" pitchFamily="34" charset="0"/>
              </a:rPr>
              <a:t>On December 15, 2009, the Environmental Protection Agency (EPA) determined, based upon a </a:t>
            </a:r>
            <a:r>
              <a:rPr lang="en-US" b="0" i="1" dirty="0">
                <a:solidFill>
                  <a:srgbClr val="242424"/>
                </a:solidFill>
                <a:effectLst/>
                <a:latin typeface="Arial" panose="020B0604020202020204" pitchFamily="34" charset="0"/>
              </a:rPr>
              <a:t>careful review </a:t>
            </a:r>
            <a:r>
              <a:rPr lang="en-US" b="0" i="0" dirty="0">
                <a:solidFill>
                  <a:srgbClr val="242424"/>
                </a:solidFill>
                <a:effectLst/>
                <a:latin typeface="Arial" panose="020B0604020202020204" pitchFamily="34" charset="0"/>
              </a:rPr>
              <a:t>of the scientific record, that greenhouse gas emissions endanger the public health and welfare of current and future generations</a:t>
            </a:r>
            <a:endParaRPr lang="en-US" dirty="0"/>
          </a:p>
        </p:txBody>
      </p:sp>
    </p:spTree>
    <p:extLst>
      <p:ext uri="{BB962C8B-B14F-4D97-AF65-F5344CB8AC3E}">
        <p14:creationId xmlns:p14="http://schemas.microsoft.com/office/powerpoint/2010/main" val="22174458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B71396D9-38CF-4C8C-AB82-0EC0456B0B21}"/>
              </a:ext>
            </a:extLst>
          </p:cNvPr>
          <p:cNvSpPr>
            <a:spLocks noGrp="1"/>
          </p:cNvSpPr>
          <p:nvPr>
            <p:ph type="title"/>
          </p:nvPr>
        </p:nvSpPr>
        <p:spPr>
          <a:xfrm>
            <a:off x="1981200" y="287338"/>
            <a:ext cx="8229600" cy="1554162"/>
          </a:xfrm>
        </p:spPr>
        <p:txBody>
          <a:bodyPr>
            <a:normAutofit/>
          </a:bodyPr>
          <a:lstStyle/>
          <a:p>
            <a:pPr algn="ctr"/>
            <a:r>
              <a:rPr lang="en-US" altLang="en-US" dirty="0">
                <a:latin typeface="+mn-lt"/>
              </a:rPr>
              <a:t>Carbon </a:t>
            </a:r>
            <a:r>
              <a:rPr lang="en-US" altLang="en-US" dirty="0">
                <a:latin typeface="+mn-lt"/>
                <a:cs typeface="Calibri" panose="020F0502020204030204" pitchFamily="34" charset="0"/>
              </a:rPr>
              <a:t>Dioxide: An Essential Life Sustaining  Gas</a:t>
            </a:r>
            <a:endParaRPr lang="en-US" altLang="en-US" dirty="0">
              <a:latin typeface="+mn-lt"/>
            </a:endParaRPr>
          </a:p>
        </p:txBody>
      </p:sp>
      <p:sp>
        <p:nvSpPr>
          <p:cNvPr id="9219" name="Content Placeholder 2">
            <a:extLst>
              <a:ext uri="{FF2B5EF4-FFF2-40B4-BE49-F238E27FC236}">
                <a16:creationId xmlns:a16="http://schemas.microsoft.com/office/drawing/2014/main" id="{05389693-EFA6-4A10-A69E-1F89F026A19E}"/>
              </a:ext>
            </a:extLst>
          </p:cNvPr>
          <p:cNvSpPr>
            <a:spLocks noGrp="1"/>
          </p:cNvSpPr>
          <p:nvPr>
            <p:ph idx="1"/>
          </p:nvPr>
        </p:nvSpPr>
        <p:spPr>
          <a:xfrm>
            <a:off x="1301750" y="1924050"/>
            <a:ext cx="9550400" cy="4489450"/>
          </a:xfrm>
        </p:spPr>
        <p:txBody>
          <a:bodyPr>
            <a:normAutofit/>
          </a:bodyPr>
          <a:lstStyle/>
          <a:p>
            <a:pPr>
              <a:buFont typeface="Wingdings" panose="05000000000000000000" pitchFamily="2" charset="2"/>
              <a:buChar char="ü"/>
            </a:pPr>
            <a:r>
              <a:rPr lang="en-US" altLang="en-US" dirty="0"/>
              <a:t>We are all carbon-based life forms</a:t>
            </a:r>
          </a:p>
          <a:p>
            <a:pPr>
              <a:buFont typeface="Wingdings" panose="05000000000000000000" pitchFamily="2" charset="2"/>
              <a:buChar char="ü"/>
            </a:pPr>
            <a:r>
              <a:rPr lang="en-US" altLang="en-US" dirty="0"/>
              <a:t>Our lungs operate in a 40,000 ppm environment, at each breath exhalation</a:t>
            </a:r>
          </a:p>
          <a:p>
            <a:pPr>
              <a:buFont typeface="Wingdings" panose="05000000000000000000" pitchFamily="2" charset="2"/>
              <a:buChar char="ü"/>
            </a:pPr>
            <a:r>
              <a:rPr lang="en-US" altLang="en-US" dirty="0"/>
              <a:t>Current atmospheric carbon dioxide levels are about 418ppm</a:t>
            </a:r>
          </a:p>
          <a:p>
            <a:pPr>
              <a:buFont typeface="Wingdings" panose="05000000000000000000" pitchFamily="2" charset="2"/>
              <a:buChar char="ü"/>
            </a:pPr>
            <a:r>
              <a:rPr lang="en-US" altLang="en-US" dirty="0"/>
              <a:t>Atmospheric carbon dioxide is an essential plant food</a:t>
            </a:r>
          </a:p>
          <a:p>
            <a:pPr>
              <a:buFont typeface="Wingdings" panose="05000000000000000000" pitchFamily="2" charset="2"/>
              <a:buChar char="ü"/>
            </a:pPr>
            <a:r>
              <a:rPr lang="en-US" altLang="en-US" dirty="0"/>
              <a:t>Plants provide us with essential oxygen</a:t>
            </a:r>
          </a:p>
          <a:p>
            <a:pPr>
              <a:buFont typeface="Wingdings" panose="05000000000000000000" pitchFamily="2" charset="2"/>
              <a:buChar char="ü"/>
            </a:pPr>
            <a:r>
              <a:rPr lang="en-US" altLang="en-US" dirty="0"/>
              <a:t>Without sufficient carbon dioxide plants die</a:t>
            </a:r>
          </a:p>
          <a:p>
            <a:pPr>
              <a:buFont typeface="Wingdings" panose="05000000000000000000" pitchFamily="2" charset="2"/>
              <a:buChar char="ü"/>
            </a:pPr>
            <a:r>
              <a:rPr lang="en-US" altLang="en-US" dirty="0"/>
              <a:t>Carbon dioxide is not a pollutant</a:t>
            </a:r>
          </a:p>
        </p:txBody>
      </p:sp>
    </p:spTree>
    <p:extLst>
      <p:ext uri="{BB962C8B-B14F-4D97-AF65-F5344CB8AC3E}">
        <p14:creationId xmlns:p14="http://schemas.microsoft.com/office/powerpoint/2010/main" val="23430153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BB180-D0DC-409E-8B69-8DB447D5AC41}"/>
              </a:ext>
            </a:extLst>
          </p:cNvPr>
          <p:cNvSpPr>
            <a:spLocks noGrp="1"/>
          </p:cNvSpPr>
          <p:nvPr>
            <p:ph type="title"/>
          </p:nvPr>
        </p:nvSpPr>
        <p:spPr/>
        <p:txBody>
          <a:bodyPr/>
          <a:lstStyle/>
          <a:p>
            <a:pPr algn="ctr"/>
            <a:r>
              <a:rPr lang="en-US" dirty="0">
                <a:latin typeface="+mn-lt"/>
              </a:rPr>
              <a:t>25</a:t>
            </a:r>
            <a:r>
              <a:rPr lang="en-US" baseline="30000" dirty="0">
                <a:latin typeface="+mn-lt"/>
              </a:rPr>
              <a:t>th</a:t>
            </a:r>
            <a:r>
              <a:rPr lang="en-US" dirty="0">
                <a:latin typeface="+mn-lt"/>
              </a:rPr>
              <a:t> U.N. Climate Apocalypse Meeting in Madrid, December 2019</a:t>
            </a:r>
          </a:p>
        </p:txBody>
      </p:sp>
      <p:sp>
        <p:nvSpPr>
          <p:cNvPr id="3" name="Content Placeholder 2">
            <a:extLst>
              <a:ext uri="{FF2B5EF4-FFF2-40B4-BE49-F238E27FC236}">
                <a16:creationId xmlns:a16="http://schemas.microsoft.com/office/drawing/2014/main" id="{3247BE19-EDD6-4C2D-ABA7-3703932793DF}"/>
              </a:ext>
            </a:extLst>
          </p:cNvPr>
          <p:cNvSpPr>
            <a:spLocks noGrp="1"/>
          </p:cNvSpPr>
          <p:nvPr>
            <p:ph idx="1"/>
          </p:nvPr>
        </p:nvSpPr>
        <p:spPr>
          <a:xfrm>
            <a:off x="954110" y="2073499"/>
            <a:ext cx="10515600" cy="4219374"/>
          </a:xfrm>
        </p:spPr>
        <p:txBody>
          <a:bodyPr>
            <a:normAutofit fontScale="92500" lnSpcReduction="10000"/>
          </a:bodyPr>
          <a:lstStyle/>
          <a:p>
            <a:pPr>
              <a:buFont typeface="Wingdings" panose="05000000000000000000" pitchFamily="2" charset="2"/>
              <a:buChar char="ü"/>
            </a:pPr>
            <a:r>
              <a:rPr lang="en-US" sz="3900" dirty="0"/>
              <a:t>Claiming carbon dioxide is the primary determinate of the climate is a U.N. promoted political project, and excludes natural causation</a:t>
            </a:r>
          </a:p>
          <a:p>
            <a:pPr>
              <a:buFont typeface="Wingdings" panose="05000000000000000000" pitchFamily="2" charset="2"/>
              <a:buChar char="ü"/>
            </a:pPr>
            <a:r>
              <a:rPr lang="en-US" sz="3900" dirty="0"/>
              <a:t>U.N. climate predictions are computer guesses which have proven to be erroneous</a:t>
            </a:r>
          </a:p>
          <a:p>
            <a:pPr>
              <a:buFont typeface="Wingdings" panose="05000000000000000000" pitchFamily="2" charset="2"/>
              <a:buChar char="ü"/>
            </a:pPr>
            <a:r>
              <a:rPr lang="en-US" sz="3900" dirty="0"/>
              <a:t>The hypothesis of human-generated CO2 with dangerous or disastrous climatic consequences for humanity, </a:t>
            </a:r>
            <a:r>
              <a:rPr lang="en-US" sz="3900" b="1" dirty="0"/>
              <a:t>has never been proved</a:t>
            </a:r>
          </a:p>
          <a:p>
            <a:pPr>
              <a:buFont typeface="Wingdings" panose="05000000000000000000" pitchFamily="2" charset="2"/>
              <a:buChar char="ü"/>
            </a:pPr>
            <a:endParaRPr lang="en-US" sz="4400" dirty="0"/>
          </a:p>
        </p:txBody>
      </p:sp>
    </p:spTree>
    <p:extLst>
      <p:ext uri="{BB962C8B-B14F-4D97-AF65-F5344CB8AC3E}">
        <p14:creationId xmlns:p14="http://schemas.microsoft.com/office/powerpoint/2010/main" val="3844044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034A2AD-BF95-4C4B-A7AC-CF2C7DC231D1}"/>
              </a:ext>
            </a:extLst>
          </p:cNvPr>
          <p:cNvSpPr>
            <a:spLocks noGrp="1"/>
          </p:cNvSpPr>
          <p:nvPr>
            <p:ph type="title"/>
          </p:nvPr>
        </p:nvSpPr>
        <p:spPr/>
        <p:txBody>
          <a:bodyPr>
            <a:noAutofit/>
          </a:bodyPr>
          <a:lstStyle/>
          <a:p>
            <a:r>
              <a:rPr lang="en-US" sz="2400" b="1" dirty="0">
                <a:latin typeface="+mn-lt"/>
              </a:rPr>
              <a:t>“Greenhouse effect</a:t>
            </a:r>
            <a:r>
              <a:rPr lang="en-US" sz="2400" dirty="0">
                <a:latin typeface="+mn-lt"/>
              </a:rPr>
              <a:t>, a warming of </a:t>
            </a:r>
            <a:r>
              <a:rPr lang="en-US" sz="2400" u="sng" dirty="0">
                <a:latin typeface="+mn-lt"/>
                <a:hlinkClick r:id="rId2"/>
              </a:rPr>
              <a:t>Earth’s</a:t>
            </a:r>
            <a:r>
              <a:rPr lang="en-US" sz="2400" dirty="0">
                <a:latin typeface="+mn-lt"/>
              </a:rPr>
              <a:t> surface and </a:t>
            </a:r>
            <a:r>
              <a:rPr lang="en-US" sz="2400" u="sng" dirty="0">
                <a:latin typeface="+mn-lt"/>
                <a:hlinkClick r:id="rId3"/>
              </a:rPr>
              <a:t>troposphere</a:t>
            </a:r>
            <a:r>
              <a:rPr lang="en-US" sz="2400" dirty="0">
                <a:latin typeface="+mn-lt"/>
              </a:rPr>
              <a:t> (the lowest layer of the </a:t>
            </a:r>
            <a:r>
              <a:rPr lang="en-US" sz="2400" u="sng" dirty="0">
                <a:latin typeface="+mn-lt"/>
                <a:hlinkClick r:id="rId4"/>
              </a:rPr>
              <a:t>atmosphere</a:t>
            </a:r>
            <a:r>
              <a:rPr lang="en-US" sz="2400" dirty="0">
                <a:latin typeface="+mn-lt"/>
              </a:rPr>
              <a:t>) caused by the presence of water </a:t>
            </a:r>
            <a:r>
              <a:rPr lang="en-US" sz="2400" dirty="0" err="1">
                <a:latin typeface="+mn-lt"/>
              </a:rPr>
              <a:t>vapour</a:t>
            </a:r>
            <a:r>
              <a:rPr lang="en-US" sz="2400" dirty="0">
                <a:latin typeface="+mn-lt"/>
              </a:rPr>
              <a:t>, </a:t>
            </a:r>
            <a:r>
              <a:rPr lang="en-US" sz="2400" u="sng" dirty="0">
                <a:latin typeface="+mn-lt"/>
                <a:hlinkClick r:id="rId5"/>
              </a:rPr>
              <a:t>carbon dioxide</a:t>
            </a:r>
            <a:r>
              <a:rPr lang="en-US" sz="2400" dirty="0">
                <a:latin typeface="+mn-lt"/>
              </a:rPr>
              <a:t>, </a:t>
            </a:r>
            <a:r>
              <a:rPr lang="en-US" sz="2400" u="sng" dirty="0">
                <a:latin typeface="+mn-lt"/>
                <a:hlinkClick r:id="rId6"/>
              </a:rPr>
              <a:t>methane</a:t>
            </a:r>
            <a:r>
              <a:rPr lang="en-US" sz="2400" dirty="0">
                <a:latin typeface="+mn-lt"/>
              </a:rPr>
              <a:t>, and certain other gases in the air. Of those gases, known as </a:t>
            </a:r>
            <a:r>
              <a:rPr lang="en-US" sz="2400" u="sng" dirty="0">
                <a:latin typeface="+mn-lt"/>
                <a:hlinkClick r:id="rId7"/>
              </a:rPr>
              <a:t>greenhouse gases</a:t>
            </a:r>
            <a:r>
              <a:rPr lang="en-US" sz="2400" dirty="0">
                <a:latin typeface="+mn-lt"/>
              </a:rPr>
              <a:t>, </a:t>
            </a:r>
            <a:r>
              <a:rPr lang="en-US" sz="2400" b="1" dirty="0">
                <a:latin typeface="+mn-lt"/>
              </a:rPr>
              <a:t>water </a:t>
            </a:r>
            <a:r>
              <a:rPr lang="en-US" sz="2400" b="1" dirty="0" err="1">
                <a:latin typeface="+mn-lt"/>
              </a:rPr>
              <a:t>vapour</a:t>
            </a:r>
            <a:r>
              <a:rPr lang="en-US" sz="2400" b="1" dirty="0">
                <a:latin typeface="+mn-lt"/>
              </a:rPr>
              <a:t> has the largest effect</a:t>
            </a:r>
            <a:r>
              <a:rPr lang="en-US" sz="2400" dirty="0">
                <a:latin typeface="+mn-lt"/>
              </a:rPr>
              <a:t>.”  (</a:t>
            </a:r>
            <a:r>
              <a:rPr lang="en-US" sz="2400" dirty="0" err="1">
                <a:latin typeface="+mn-lt"/>
              </a:rPr>
              <a:t>M.Mann</a:t>
            </a:r>
            <a:r>
              <a:rPr lang="en-US" sz="2400" dirty="0">
                <a:latin typeface="+mn-lt"/>
              </a:rPr>
              <a:t>)</a:t>
            </a:r>
          </a:p>
        </p:txBody>
      </p:sp>
      <p:pic>
        <p:nvPicPr>
          <p:cNvPr id="8194" name="Picture 2" descr="greenhouse effect on Earth">
            <a:extLst>
              <a:ext uri="{FF2B5EF4-FFF2-40B4-BE49-F238E27FC236}">
                <a16:creationId xmlns:a16="http://schemas.microsoft.com/office/drawing/2014/main" id="{1306A7C8-E911-43C9-984C-29531CB6F09A}"/>
              </a:ext>
            </a:extLst>
          </p:cNvPr>
          <p:cNvPicPr>
            <a:picLocks noGrp="1" noChangeAspect="1" noChangeArrowheads="1"/>
          </p:cNvPicPr>
          <p:nvPr>
            <p:ph idx="1"/>
          </p:nvPr>
        </p:nvPicPr>
        <p:blipFill>
          <a:blip r:embed="rId8">
            <a:extLst>
              <a:ext uri="{28A0092B-C50C-407E-A947-70E740481C1C}">
                <a14:useLocalDpi xmlns:a14="http://schemas.microsoft.com/office/drawing/2010/main" val="0"/>
              </a:ext>
            </a:extLst>
          </a:blip>
          <a:srcRect/>
          <a:stretch>
            <a:fillRect/>
          </a:stretch>
        </p:blipFill>
        <p:spPr bwMode="auto">
          <a:xfrm>
            <a:off x="2376668" y="1942476"/>
            <a:ext cx="6875361" cy="435133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19140E47-3290-4B61-AAC6-04BE7DBF15CB}"/>
              </a:ext>
            </a:extLst>
          </p:cNvPr>
          <p:cNvSpPr txBox="1"/>
          <p:nvPr/>
        </p:nvSpPr>
        <p:spPr>
          <a:xfrm>
            <a:off x="3165676" y="6236664"/>
            <a:ext cx="6701742" cy="369332"/>
          </a:xfrm>
          <a:prstGeom prst="rect">
            <a:avLst/>
          </a:prstGeom>
          <a:noFill/>
        </p:spPr>
        <p:txBody>
          <a:bodyPr wrap="square" rtlCol="0">
            <a:spAutoFit/>
          </a:bodyPr>
          <a:lstStyle/>
          <a:p>
            <a:r>
              <a:rPr lang="en-US" dirty="0">
                <a:hlinkClick r:id="rId9"/>
              </a:rPr>
              <a:t>https://www.britannica.com/science/greenhouse-effect</a:t>
            </a:r>
            <a:endParaRPr lang="en-US" dirty="0"/>
          </a:p>
        </p:txBody>
      </p:sp>
    </p:spTree>
    <p:extLst>
      <p:ext uri="{BB962C8B-B14F-4D97-AF65-F5344CB8AC3E}">
        <p14:creationId xmlns:p14="http://schemas.microsoft.com/office/powerpoint/2010/main" val="26342175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59F27-DB5E-4504-B3F0-793FB3921C60}"/>
              </a:ext>
            </a:extLst>
          </p:cNvPr>
          <p:cNvSpPr>
            <a:spLocks noGrp="1"/>
          </p:cNvSpPr>
          <p:nvPr>
            <p:ph type="title"/>
          </p:nvPr>
        </p:nvSpPr>
        <p:spPr/>
        <p:txBody>
          <a:bodyPr>
            <a:normAutofit fontScale="90000"/>
          </a:bodyPr>
          <a:lstStyle/>
          <a:p>
            <a:pPr algn="ctr"/>
            <a:r>
              <a:rPr lang="en-US" dirty="0">
                <a:latin typeface="+mn-lt"/>
              </a:rPr>
              <a:t>In 2001 The UN Let The Cat Out Of The Bag, But The Climate Modelers And Dogmatists Ignore The Fact </a:t>
            </a:r>
          </a:p>
        </p:txBody>
      </p:sp>
      <p:sp>
        <p:nvSpPr>
          <p:cNvPr id="3" name="Content Placeholder 2">
            <a:extLst>
              <a:ext uri="{FF2B5EF4-FFF2-40B4-BE49-F238E27FC236}">
                <a16:creationId xmlns:a16="http://schemas.microsoft.com/office/drawing/2014/main" id="{ECE46F52-25C7-4137-A16B-BF3DE403B615}"/>
              </a:ext>
            </a:extLst>
          </p:cNvPr>
          <p:cNvSpPr>
            <a:spLocks noGrp="1"/>
          </p:cNvSpPr>
          <p:nvPr>
            <p:ph idx="1"/>
          </p:nvPr>
        </p:nvSpPr>
        <p:spPr>
          <a:xfrm>
            <a:off x="838200" y="2044700"/>
            <a:ext cx="10515600" cy="4508499"/>
          </a:xfrm>
        </p:spPr>
        <p:txBody>
          <a:bodyPr/>
          <a:lstStyle/>
          <a:p>
            <a:r>
              <a:rPr lang="en-US" dirty="0"/>
              <a:t>“The climate system is a coupled non-linear chaotic system, and therefore the long-term prediction of future climate states is not possible.” </a:t>
            </a:r>
            <a:r>
              <a:rPr lang="en-US" i="1" dirty="0"/>
              <a:t>UN IPCC  2001 Third Assessment Report, Working Group I</a:t>
            </a:r>
          </a:p>
          <a:p>
            <a:r>
              <a:rPr lang="en-US" dirty="0"/>
              <a:t>Chaotic in this context refers to MIT climatologist Edward Lorenz who in 1963 postulated the “butterfly effect” which states that small differences in initial conditions  will yield widely diverging outcomes thereby rendering long-term prediction impossible in general</a:t>
            </a:r>
          </a:p>
          <a:p>
            <a:r>
              <a:rPr lang="en-US" dirty="0"/>
              <a:t>All climate computers are subject to this mathematical limitation in attempting to predict future climate states</a:t>
            </a:r>
          </a:p>
          <a:p>
            <a:pPr marL="0" indent="0">
              <a:buNone/>
            </a:pPr>
            <a:endParaRPr lang="en-US" dirty="0"/>
          </a:p>
        </p:txBody>
      </p:sp>
    </p:spTree>
    <p:extLst>
      <p:ext uri="{BB962C8B-B14F-4D97-AF65-F5344CB8AC3E}">
        <p14:creationId xmlns:p14="http://schemas.microsoft.com/office/powerpoint/2010/main" val="35514653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FE63B-9238-46AD-9A15-1CDC0B5ACC3F}"/>
              </a:ext>
            </a:extLst>
          </p:cNvPr>
          <p:cNvSpPr>
            <a:spLocks noGrp="1"/>
          </p:cNvSpPr>
          <p:nvPr>
            <p:ph type="title"/>
          </p:nvPr>
        </p:nvSpPr>
        <p:spPr>
          <a:xfrm>
            <a:off x="838200" y="650383"/>
            <a:ext cx="10515600" cy="1114023"/>
          </a:xfrm>
        </p:spPr>
        <p:txBody>
          <a:bodyPr anchor="ctr">
            <a:normAutofit fontScale="90000"/>
          </a:bodyPr>
          <a:lstStyle/>
          <a:p>
            <a:pPr algn="ctr"/>
            <a:br>
              <a:rPr lang="en-US" sz="4900" dirty="0"/>
            </a:br>
            <a:r>
              <a:rPr lang="en-US" sz="4000" b="1" dirty="0"/>
              <a:t>U.N. IPCC Climate Computers Predicted 3X The Actual Warming Over a Fifty Year  Period</a:t>
            </a:r>
            <a:br>
              <a:rPr lang="en-US" sz="4000" b="1" dirty="0"/>
            </a:br>
            <a:r>
              <a:rPr lang="en-US" sz="4000" b="1" dirty="0"/>
              <a:t>Albemarle County Pledges to Follow U.N. Anyway!</a:t>
            </a:r>
            <a:br>
              <a:rPr lang="en-US" sz="4000" dirty="0"/>
            </a:br>
            <a:br>
              <a:rPr lang="en-US" sz="3600" dirty="0"/>
            </a:br>
            <a:endParaRPr lang="en-US" sz="3600" b="1" dirty="0"/>
          </a:p>
        </p:txBody>
      </p:sp>
      <p:pic>
        <p:nvPicPr>
          <p:cNvPr id="11266" name="Picture 2">
            <a:extLst>
              <a:ext uri="{FF2B5EF4-FFF2-40B4-BE49-F238E27FC236}">
                <a16:creationId xmlns:a16="http://schemas.microsoft.com/office/drawing/2014/main" id="{FE06E66D-BBA6-424C-99AE-0132DB2EFF8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137893" y="1844942"/>
            <a:ext cx="8100811" cy="4716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3217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30B14-B0C1-4B3B-AC8F-D10D59260A2F}"/>
              </a:ext>
            </a:extLst>
          </p:cNvPr>
          <p:cNvSpPr>
            <a:spLocks noGrp="1"/>
          </p:cNvSpPr>
          <p:nvPr>
            <p:ph type="title"/>
          </p:nvPr>
        </p:nvSpPr>
        <p:spPr>
          <a:xfrm>
            <a:off x="838200" y="539812"/>
            <a:ext cx="10515600" cy="1325563"/>
          </a:xfrm>
        </p:spPr>
        <p:txBody>
          <a:bodyPr>
            <a:noAutofit/>
          </a:bodyPr>
          <a:lstStyle/>
          <a:p>
            <a:pPr algn="ctr"/>
            <a:r>
              <a:rPr lang="en-US" sz="3600" dirty="0">
                <a:latin typeface="+mn-lt"/>
              </a:rPr>
              <a:t>Total Human Greenhouse Gas</a:t>
            </a:r>
            <a:r>
              <a:rPr lang="en-US" sz="3600" dirty="0">
                <a:solidFill>
                  <a:srgbClr val="000000"/>
                </a:solidFill>
                <a:latin typeface="+mn-lt"/>
              </a:rPr>
              <a:t> Contributions</a:t>
            </a:r>
            <a:br>
              <a:rPr lang="en-US" sz="3600" dirty="0">
                <a:solidFill>
                  <a:srgbClr val="000000"/>
                </a:solidFill>
                <a:latin typeface="+mn-lt"/>
              </a:rPr>
            </a:br>
            <a:r>
              <a:rPr lang="en-US" sz="3600" dirty="0">
                <a:solidFill>
                  <a:srgbClr val="000000"/>
                </a:solidFill>
                <a:latin typeface="+mn-lt"/>
              </a:rPr>
              <a:t>Produce A</a:t>
            </a:r>
            <a:r>
              <a:rPr lang="en-US" sz="3600" dirty="0">
                <a:latin typeface="+mn-lt"/>
              </a:rPr>
              <a:t>bout 0.28% Of The</a:t>
            </a:r>
            <a:r>
              <a:rPr lang="en-US" sz="3600" dirty="0">
                <a:solidFill>
                  <a:srgbClr val="000000"/>
                </a:solidFill>
                <a:latin typeface="+mn-lt"/>
              </a:rPr>
              <a:t> Greenhouse Effect.   Man-made CO2  Produces About 0.2% of Earth’s Greenhouse Effect, (factoring in water vapor)</a:t>
            </a:r>
            <a:endParaRPr lang="en-US" sz="3600" dirty="0">
              <a:latin typeface="+mn-lt"/>
            </a:endParaRPr>
          </a:p>
        </p:txBody>
      </p:sp>
      <p:pic>
        <p:nvPicPr>
          <p:cNvPr id="5122" name="Picture 2">
            <a:extLst>
              <a:ext uri="{FF2B5EF4-FFF2-40B4-BE49-F238E27FC236}">
                <a16:creationId xmlns:a16="http://schemas.microsoft.com/office/drawing/2014/main" id="{8EE327F3-89E0-4FC2-9013-95B3C20DD32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5001" y="2571750"/>
            <a:ext cx="3275635" cy="319072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37F07BDC-FEF1-4705-936E-F388C7B593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571750"/>
            <a:ext cx="3275634" cy="319072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D96336B-B990-4E2D-B964-D3DECB4CAD4A}"/>
              </a:ext>
            </a:extLst>
          </p:cNvPr>
          <p:cNvSpPr txBox="1"/>
          <p:nvPr/>
        </p:nvSpPr>
        <p:spPr>
          <a:xfrm>
            <a:off x="2691113" y="6186668"/>
            <a:ext cx="7025833" cy="369332"/>
          </a:xfrm>
          <a:prstGeom prst="rect">
            <a:avLst/>
          </a:prstGeom>
          <a:noFill/>
        </p:spPr>
        <p:txBody>
          <a:bodyPr wrap="square" rtlCol="0">
            <a:spAutoFit/>
          </a:bodyPr>
          <a:lstStyle/>
          <a:p>
            <a:r>
              <a:rPr lang="en-US">
                <a:hlinkClick r:id="rId4"/>
              </a:rPr>
              <a:t>https://www.geocraft.com/WVFossils/greenhouse_data.html</a:t>
            </a:r>
            <a:endParaRPr lang="en-US" dirty="0"/>
          </a:p>
        </p:txBody>
      </p:sp>
    </p:spTree>
    <p:extLst>
      <p:ext uri="{BB962C8B-B14F-4D97-AF65-F5344CB8AC3E}">
        <p14:creationId xmlns:p14="http://schemas.microsoft.com/office/powerpoint/2010/main" val="31529228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266700" y="274638"/>
            <a:ext cx="11652249" cy="1573212"/>
          </a:xfrm>
        </p:spPr>
        <p:txBody>
          <a:bodyPr>
            <a:noAutofit/>
          </a:bodyPr>
          <a:lstStyle/>
          <a:p>
            <a:pPr algn="ctr" eaLnBrk="1" hangingPunct="1"/>
            <a:r>
              <a:rPr lang="en-US" sz="3600" dirty="0">
                <a:latin typeface="+mn-lt"/>
              </a:rPr>
              <a:t>Manmade CO2 Contributes +/- 0.2% Of The Total GHG Effect</a:t>
            </a:r>
            <a:br>
              <a:rPr lang="en-US" sz="3600" dirty="0">
                <a:latin typeface="+mn-lt"/>
              </a:rPr>
            </a:br>
            <a:r>
              <a:rPr lang="en-US" sz="3600" dirty="0">
                <a:latin typeface="+mn-lt"/>
              </a:rPr>
              <a:t>Water Vapor Is The Number One Green House Gas</a:t>
            </a:r>
          </a:p>
        </p:txBody>
      </p:sp>
      <p:sp>
        <p:nvSpPr>
          <p:cNvPr id="17411" name="Text Placeholder 2"/>
          <p:cNvSpPr>
            <a:spLocks noGrp="1"/>
          </p:cNvSpPr>
          <p:nvPr>
            <p:ph type="body" idx="1"/>
          </p:nvPr>
        </p:nvSpPr>
        <p:spPr/>
        <p:txBody>
          <a:bodyPr>
            <a:normAutofit lnSpcReduction="10000"/>
          </a:bodyPr>
          <a:lstStyle/>
          <a:p>
            <a:pPr eaLnBrk="1" hangingPunct="1"/>
            <a:r>
              <a:rPr lang="en-US">
                <a:solidFill>
                  <a:schemeClr val="bg1"/>
                </a:solidFill>
              </a:rPr>
              <a:t>Water = 95% of the GHG Effect</a:t>
            </a:r>
          </a:p>
          <a:p>
            <a:pPr eaLnBrk="1" hangingPunct="1"/>
            <a:r>
              <a:rPr lang="en-US">
                <a:solidFill>
                  <a:schemeClr val="bg1"/>
                </a:solidFill>
              </a:rPr>
              <a:t>All CO2 Contributes 5%</a:t>
            </a:r>
          </a:p>
        </p:txBody>
      </p:sp>
      <p:sp>
        <p:nvSpPr>
          <p:cNvPr id="17412" name="Text Placeholder 4"/>
          <p:cNvSpPr>
            <a:spLocks noGrp="1"/>
          </p:cNvSpPr>
          <p:nvPr>
            <p:ph type="body" sz="quarter" idx="3"/>
          </p:nvPr>
        </p:nvSpPr>
        <p:spPr/>
        <p:txBody>
          <a:bodyPr>
            <a:normAutofit lnSpcReduction="10000"/>
          </a:bodyPr>
          <a:lstStyle/>
          <a:p>
            <a:pPr eaLnBrk="1" hangingPunct="1"/>
            <a:r>
              <a:rPr lang="en-US" dirty="0">
                <a:solidFill>
                  <a:schemeClr val="bg1"/>
                </a:solidFill>
              </a:rPr>
              <a:t>Mankind Contributes Just 4% Of The Global CO2</a:t>
            </a:r>
          </a:p>
        </p:txBody>
      </p:sp>
      <p:pic>
        <p:nvPicPr>
          <p:cNvPr id="17413" name="Picture 2"/>
          <p:cNvPicPr>
            <a:picLocks noGrp="1" noChangeAspect="1" noChangeArrowheads="1"/>
          </p:cNvPicPr>
          <p:nvPr>
            <p:ph sz="half" idx="2"/>
          </p:nvPr>
        </p:nvPicPr>
        <p:blipFill>
          <a:blip r:embed="rId2" cstate="print"/>
          <a:srcRect l="34787" t="30173" r="22462" b="23257"/>
          <a:stretch>
            <a:fillRect/>
          </a:stretch>
        </p:blipFill>
        <p:spPr>
          <a:xfrm>
            <a:off x="901701" y="2038351"/>
            <a:ext cx="4870450" cy="4629150"/>
          </a:xfrm>
          <a:noFill/>
        </p:spPr>
      </p:pic>
      <p:pic>
        <p:nvPicPr>
          <p:cNvPr id="17414" name="Picture 3"/>
          <p:cNvPicPr>
            <a:picLocks noGrp="1" noChangeAspect="1" noChangeArrowheads="1"/>
          </p:cNvPicPr>
          <p:nvPr>
            <p:ph sz="quarter" idx="4"/>
          </p:nvPr>
        </p:nvPicPr>
        <p:blipFill>
          <a:blip r:embed="rId3" cstate="print"/>
          <a:srcRect l="34885" t="30115" r="22478" b="24100"/>
          <a:stretch>
            <a:fillRect/>
          </a:stretch>
        </p:blipFill>
        <p:spPr>
          <a:xfrm>
            <a:off x="6194427" y="2003427"/>
            <a:ext cx="5257800" cy="4629150"/>
          </a:xfrm>
          <a:noFill/>
        </p:spPr>
      </p:pic>
    </p:spTree>
    <p:extLst>
      <p:ext uri="{BB962C8B-B14F-4D97-AF65-F5344CB8AC3E}">
        <p14:creationId xmlns:p14="http://schemas.microsoft.com/office/powerpoint/2010/main" val="23175043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B59145E-AD3D-49F8-A91E-3CFFD9629B9C}"/>
              </a:ext>
            </a:extLst>
          </p:cNvPr>
          <p:cNvSpPr>
            <a:spLocks noGrp="1"/>
          </p:cNvSpPr>
          <p:nvPr>
            <p:ph type="title"/>
          </p:nvPr>
        </p:nvSpPr>
        <p:spPr/>
        <p:txBody>
          <a:bodyPr>
            <a:noAutofit/>
          </a:bodyPr>
          <a:lstStyle/>
          <a:p>
            <a:pPr algn="ctr"/>
            <a:r>
              <a:rPr lang="en-US" sz="2800" dirty="0">
                <a:latin typeface="+mn-lt"/>
              </a:rPr>
              <a:t>Analysis of Carbon Dioxide Emissions (for 2010) and Potential “Savings” in Future Global Temperature and Global Sea Level Rise from a </a:t>
            </a:r>
            <a:r>
              <a:rPr lang="en-US" sz="2800" i="1" dirty="0">
                <a:latin typeface="+mn-lt"/>
              </a:rPr>
              <a:t>Complete Cessation of All USA CO2 Emissions</a:t>
            </a:r>
          </a:p>
        </p:txBody>
      </p:sp>
      <p:sp>
        <p:nvSpPr>
          <p:cNvPr id="7" name="Content Placeholder 6">
            <a:extLst>
              <a:ext uri="{FF2B5EF4-FFF2-40B4-BE49-F238E27FC236}">
                <a16:creationId xmlns:a16="http://schemas.microsoft.com/office/drawing/2014/main" id="{07664C8E-D3BA-415B-91F9-2724ED499E1D}"/>
              </a:ext>
            </a:extLst>
          </p:cNvPr>
          <p:cNvSpPr>
            <a:spLocks noGrp="1"/>
          </p:cNvSpPr>
          <p:nvPr>
            <p:ph sz="half" idx="2"/>
          </p:nvPr>
        </p:nvSpPr>
        <p:spPr/>
        <p:txBody>
          <a:bodyPr/>
          <a:lstStyle/>
          <a:p>
            <a:pPr marL="0" indent="0" algn="ctr">
              <a:buNone/>
            </a:pPr>
            <a:endParaRPr lang="en-US" dirty="0"/>
          </a:p>
          <a:p>
            <a:pPr marL="0" indent="0" algn="ctr">
              <a:buNone/>
            </a:pPr>
            <a:endParaRPr lang="en-US" dirty="0"/>
          </a:p>
          <a:p>
            <a:pPr marL="0" indent="0" algn="ctr">
              <a:buNone/>
            </a:pPr>
            <a:r>
              <a:rPr lang="en-US" dirty="0"/>
              <a:t>Temperature Rise “Saving”</a:t>
            </a:r>
          </a:p>
          <a:p>
            <a:pPr marL="0" indent="0" algn="ctr">
              <a:buNone/>
            </a:pPr>
            <a:r>
              <a:rPr lang="en-US" dirty="0"/>
              <a:t>By 2050 saving = 0.08⁰ C</a:t>
            </a:r>
          </a:p>
          <a:p>
            <a:pPr marL="0" indent="0" algn="ctr">
              <a:buNone/>
            </a:pPr>
            <a:r>
              <a:rPr lang="en-US" dirty="0"/>
              <a:t>BY 2100 saving = 0.17⁰ C</a:t>
            </a:r>
          </a:p>
        </p:txBody>
      </p:sp>
      <p:pic>
        <p:nvPicPr>
          <p:cNvPr id="8" name="Content Placeholder 7">
            <a:extLst>
              <a:ext uri="{FF2B5EF4-FFF2-40B4-BE49-F238E27FC236}">
                <a16:creationId xmlns:a16="http://schemas.microsoft.com/office/drawing/2014/main" id="{398FE279-66AB-4069-B582-5978AFCD8C26}"/>
              </a:ext>
            </a:extLst>
          </p:cNvPr>
          <p:cNvPicPr>
            <a:picLocks noGrp="1"/>
          </p:cNvPicPr>
          <p:nvPr>
            <p:ph sz="half" idx="1"/>
          </p:nvPr>
        </p:nvPicPr>
        <p:blipFill rotWithShape="1">
          <a:blip r:embed="rId2"/>
          <a:srcRect l="39209" t="15574" r="22543" b="4274"/>
          <a:stretch/>
        </p:blipFill>
        <p:spPr bwMode="auto">
          <a:xfrm>
            <a:off x="1576935" y="1778000"/>
            <a:ext cx="3691430" cy="47148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135245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4A8BEE-C0B1-4387-B79D-924FFD4720D0}"/>
              </a:ext>
            </a:extLst>
          </p:cNvPr>
          <p:cNvSpPr>
            <a:spLocks noGrp="1"/>
          </p:cNvSpPr>
          <p:nvPr>
            <p:ph type="title"/>
          </p:nvPr>
        </p:nvSpPr>
        <p:spPr>
          <a:xfrm>
            <a:off x="774540" y="446148"/>
            <a:ext cx="10515600" cy="1325563"/>
          </a:xfrm>
        </p:spPr>
        <p:txBody>
          <a:bodyPr>
            <a:noAutofit/>
          </a:bodyPr>
          <a:lstStyle/>
          <a:p>
            <a:pPr algn="ctr"/>
            <a:r>
              <a:rPr lang="en-US" sz="2800" b="1" i="1" dirty="0">
                <a:latin typeface="+mn-lt"/>
              </a:rPr>
              <a:t>What Warmest Years?</a:t>
            </a:r>
            <a:br>
              <a:rPr lang="en-US" sz="2800" b="1" i="1" dirty="0">
                <a:latin typeface="+mn-lt"/>
              </a:rPr>
            </a:br>
            <a:r>
              <a:rPr lang="en-US" sz="2400" i="1" dirty="0">
                <a:latin typeface="+mn-lt"/>
              </a:rPr>
              <a:t>GISS climatologist Gavin Schmidt. “The difference between the second and sixth warmest years is </a:t>
            </a:r>
            <a:r>
              <a:rPr lang="en-US" sz="2400" b="1" i="1" u="sng" dirty="0">
                <a:latin typeface="+mn-lt"/>
              </a:rPr>
              <a:t>trivial because the known uncertainty in the temperature measurement is larger than some of the differences between the warmest years.”</a:t>
            </a:r>
            <a:br>
              <a:rPr lang="en-US" sz="2400" b="1" i="1" u="sng" dirty="0">
                <a:latin typeface="+mn-lt"/>
              </a:rPr>
            </a:br>
            <a:r>
              <a:rPr lang="en-US" sz="2000" dirty="0">
                <a:hlinkClick r:id="rId2"/>
              </a:rPr>
              <a:t>https://www.nasa.gov/home/hqnews/2010/jan/HQ_10-017_Warmest_temps.html</a:t>
            </a:r>
            <a:endParaRPr lang="en-US" sz="2400" dirty="0">
              <a:latin typeface="+mn-lt"/>
            </a:endParaRPr>
          </a:p>
        </p:txBody>
      </p:sp>
      <p:pic>
        <p:nvPicPr>
          <p:cNvPr id="1026" name="Picture 2">
            <a:extLst>
              <a:ext uri="{FF2B5EF4-FFF2-40B4-BE49-F238E27FC236}">
                <a16:creationId xmlns:a16="http://schemas.microsoft.com/office/drawing/2014/main" id="{E66E1F97-B9AE-4456-9E5D-A3DE7604A01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26243" y="2505918"/>
            <a:ext cx="7780358" cy="4218973"/>
          </a:xfrm>
          <a:prstGeom prst="rect">
            <a:avLst/>
          </a:prstGeom>
          <a:noFill/>
          <a:extLst>
            <a:ext uri="{909E8E84-426E-40DD-AFC4-6F175D3DCCD1}">
              <a14:hiddenFill xmlns:a14="http://schemas.microsoft.com/office/drawing/2010/main">
                <a:solidFill>
                  <a:srgbClr val="FFFFFF"/>
                </a:solidFill>
              </a14:hiddenFill>
            </a:ext>
          </a:extLst>
        </p:spPr>
      </p:pic>
      <p:sp>
        <p:nvSpPr>
          <p:cNvPr id="2" name="Arrow: Down 1">
            <a:extLst>
              <a:ext uri="{FF2B5EF4-FFF2-40B4-BE49-F238E27FC236}">
                <a16:creationId xmlns:a16="http://schemas.microsoft.com/office/drawing/2014/main" id="{184F6557-141E-43B9-8A30-3AD91B7283B9}"/>
              </a:ext>
            </a:extLst>
          </p:cNvPr>
          <p:cNvSpPr/>
          <p:nvPr/>
        </p:nvSpPr>
        <p:spPr>
          <a:xfrm>
            <a:off x="6327494" y="1920830"/>
            <a:ext cx="484632" cy="58508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6075607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85D56-E804-44A3-BED9-4E6C8EB363E9}"/>
              </a:ext>
            </a:extLst>
          </p:cNvPr>
          <p:cNvSpPr>
            <a:spLocks noGrp="1"/>
          </p:cNvSpPr>
          <p:nvPr>
            <p:ph type="title"/>
          </p:nvPr>
        </p:nvSpPr>
        <p:spPr/>
        <p:txBody>
          <a:bodyPr anchor="b">
            <a:normAutofit fontScale="90000"/>
          </a:bodyPr>
          <a:lstStyle/>
          <a:p>
            <a:pPr algn="ctr"/>
            <a:r>
              <a:rPr lang="en-US" sz="4000" dirty="0">
                <a:latin typeface="+mn-lt"/>
              </a:rPr>
              <a:t>Harvard Study Finds Wind Turbines Warm The U.S.</a:t>
            </a:r>
            <a:br>
              <a:rPr lang="en-US" dirty="0"/>
            </a:br>
            <a:endParaRPr lang="en-US" dirty="0"/>
          </a:p>
        </p:txBody>
      </p:sp>
      <p:pic>
        <p:nvPicPr>
          <p:cNvPr id="3074" name="Picture 2" descr="Harvard study finds wind turbines warm the U.S.">
            <a:extLst>
              <a:ext uri="{FF2B5EF4-FFF2-40B4-BE49-F238E27FC236}">
                <a16:creationId xmlns:a16="http://schemas.microsoft.com/office/drawing/2014/main" id="{50BB170F-8970-447A-9970-890EF03EBD1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88473" y="1199408"/>
            <a:ext cx="9708078" cy="49894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6F71B71-F416-4509-8D1E-693B48E4F639}"/>
              </a:ext>
            </a:extLst>
          </p:cNvPr>
          <p:cNvSpPr txBox="1"/>
          <p:nvPr/>
        </p:nvSpPr>
        <p:spPr>
          <a:xfrm>
            <a:off x="2190997" y="6418613"/>
            <a:ext cx="8936182" cy="369332"/>
          </a:xfrm>
          <a:prstGeom prst="rect">
            <a:avLst/>
          </a:prstGeom>
          <a:noFill/>
        </p:spPr>
        <p:txBody>
          <a:bodyPr wrap="square" rtlCol="0">
            <a:spAutoFit/>
          </a:bodyPr>
          <a:lstStyle/>
          <a:p>
            <a:r>
              <a:rPr lang="en-US">
                <a:hlinkClick r:id="rId3"/>
              </a:rPr>
              <a:t>https://www.cfact.org/2020/02/06/harvard-study-finds-wind-turbines-warm-the-u-s/</a:t>
            </a:r>
            <a:endParaRPr lang="en-US" dirty="0"/>
          </a:p>
        </p:txBody>
      </p:sp>
    </p:spTree>
    <p:extLst>
      <p:ext uri="{BB962C8B-B14F-4D97-AF65-F5344CB8AC3E}">
        <p14:creationId xmlns:p14="http://schemas.microsoft.com/office/powerpoint/2010/main" val="37356392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E7448-B54A-41AA-8F7B-46F64492223F}"/>
              </a:ext>
            </a:extLst>
          </p:cNvPr>
          <p:cNvSpPr>
            <a:spLocks noGrp="1"/>
          </p:cNvSpPr>
          <p:nvPr>
            <p:ph type="title"/>
          </p:nvPr>
        </p:nvSpPr>
        <p:spPr/>
        <p:txBody>
          <a:bodyPr/>
          <a:lstStyle/>
          <a:p>
            <a:pPr algn="ctr"/>
            <a:r>
              <a:rPr lang="en-US" dirty="0">
                <a:latin typeface="+mn-lt"/>
              </a:rPr>
              <a:t>Environmental Destruction To Construct Unreliable Wind Power </a:t>
            </a:r>
          </a:p>
        </p:txBody>
      </p:sp>
      <p:sp>
        <p:nvSpPr>
          <p:cNvPr id="3" name="Text Placeholder 2">
            <a:extLst>
              <a:ext uri="{FF2B5EF4-FFF2-40B4-BE49-F238E27FC236}">
                <a16:creationId xmlns:a16="http://schemas.microsoft.com/office/drawing/2014/main" id="{CBAFBCCD-DB5A-4A29-9DEB-41B5B2E10401}"/>
              </a:ext>
            </a:extLst>
          </p:cNvPr>
          <p:cNvSpPr>
            <a:spLocks noGrp="1"/>
          </p:cNvSpPr>
          <p:nvPr>
            <p:ph type="body" idx="1"/>
          </p:nvPr>
        </p:nvSpPr>
        <p:spPr/>
        <p:txBody>
          <a:bodyPr anchor="ctr"/>
          <a:lstStyle/>
          <a:p>
            <a:pPr algn="ctr"/>
            <a:r>
              <a:rPr lang="en-US" dirty="0"/>
              <a:t>Native Habitats Destroyed</a:t>
            </a:r>
          </a:p>
        </p:txBody>
      </p:sp>
      <p:sp>
        <p:nvSpPr>
          <p:cNvPr id="5" name="Text Placeholder 4">
            <a:extLst>
              <a:ext uri="{FF2B5EF4-FFF2-40B4-BE49-F238E27FC236}">
                <a16:creationId xmlns:a16="http://schemas.microsoft.com/office/drawing/2014/main" id="{5F361CB1-31C6-48B0-A193-83263DDBFA98}"/>
              </a:ext>
            </a:extLst>
          </p:cNvPr>
          <p:cNvSpPr>
            <a:spLocks noGrp="1"/>
          </p:cNvSpPr>
          <p:nvPr>
            <p:ph type="body" sz="quarter" idx="3"/>
          </p:nvPr>
        </p:nvSpPr>
        <p:spPr/>
        <p:txBody>
          <a:bodyPr anchor="ctr"/>
          <a:lstStyle/>
          <a:p>
            <a:pPr algn="ctr"/>
            <a:r>
              <a:rPr lang="en-US" dirty="0"/>
              <a:t>For Just A Single Wind Turbine Tons of Steel and Concrete Trucked In</a:t>
            </a:r>
          </a:p>
        </p:txBody>
      </p:sp>
      <p:pic>
        <p:nvPicPr>
          <p:cNvPr id="6146" name="Picture 2">
            <a:extLst>
              <a:ext uri="{FF2B5EF4-FFF2-40B4-BE49-F238E27FC236}">
                <a16:creationId xmlns:a16="http://schemas.microsoft.com/office/drawing/2014/main" id="{32493F99-438D-4B95-9189-F6C0487B73A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36612" y="2505075"/>
            <a:ext cx="5160963" cy="359884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7709E2E3-592C-4B32-96F0-55DAC9CC7873}"/>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194425" y="2505076"/>
            <a:ext cx="5160963" cy="371165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8E25D5B-BD3D-4BCC-B328-DC06F1682F85}"/>
              </a:ext>
            </a:extLst>
          </p:cNvPr>
          <p:cNvSpPr txBox="1"/>
          <p:nvPr/>
        </p:nvSpPr>
        <p:spPr>
          <a:xfrm>
            <a:off x="6252358" y="6347362"/>
            <a:ext cx="5314208" cy="369332"/>
          </a:xfrm>
          <a:prstGeom prst="rect">
            <a:avLst/>
          </a:prstGeom>
          <a:noFill/>
        </p:spPr>
        <p:txBody>
          <a:bodyPr wrap="square" rtlCol="0">
            <a:spAutoFit/>
          </a:bodyPr>
          <a:lstStyle/>
          <a:p>
            <a:endParaRPr lang="en-US" dirty="0"/>
          </a:p>
        </p:txBody>
      </p:sp>
      <p:sp>
        <p:nvSpPr>
          <p:cNvPr id="11" name="TextBox 10">
            <a:extLst>
              <a:ext uri="{FF2B5EF4-FFF2-40B4-BE49-F238E27FC236}">
                <a16:creationId xmlns:a16="http://schemas.microsoft.com/office/drawing/2014/main" id="{67065659-4179-4802-A65B-797AB63524EC}"/>
              </a:ext>
            </a:extLst>
          </p:cNvPr>
          <p:cNvSpPr txBox="1"/>
          <p:nvPr/>
        </p:nvSpPr>
        <p:spPr>
          <a:xfrm>
            <a:off x="6299859" y="6251802"/>
            <a:ext cx="5314208" cy="307777"/>
          </a:xfrm>
          <a:prstGeom prst="rect">
            <a:avLst/>
          </a:prstGeom>
          <a:noFill/>
        </p:spPr>
        <p:txBody>
          <a:bodyPr wrap="square" rtlCol="0">
            <a:spAutoFit/>
          </a:bodyPr>
          <a:lstStyle/>
          <a:p>
            <a:r>
              <a:rPr lang="en-US" sz="1400" dirty="0">
                <a:hlinkClick r:id="rId4"/>
              </a:rPr>
              <a:t>http://www.canasteel.com/images/projects/3b.jpg</a:t>
            </a:r>
            <a:endParaRPr lang="en-US" sz="1400" dirty="0"/>
          </a:p>
        </p:txBody>
      </p:sp>
      <p:sp>
        <p:nvSpPr>
          <p:cNvPr id="8" name="TextBox 7">
            <a:extLst>
              <a:ext uri="{FF2B5EF4-FFF2-40B4-BE49-F238E27FC236}">
                <a16:creationId xmlns:a16="http://schemas.microsoft.com/office/drawing/2014/main" id="{F042A83F-FD85-40BD-ABB3-7F21AC00824A}"/>
              </a:ext>
            </a:extLst>
          </p:cNvPr>
          <p:cNvSpPr txBox="1"/>
          <p:nvPr/>
        </p:nvSpPr>
        <p:spPr>
          <a:xfrm>
            <a:off x="836612" y="6251802"/>
            <a:ext cx="5259388" cy="523220"/>
          </a:xfrm>
          <a:prstGeom prst="rect">
            <a:avLst/>
          </a:prstGeom>
          <a:noFill/>
        </p:spPr>
        <p:txBody>
          <a:bodyPr wrap="square" rtlCol="0">
            <a:spAutoFit/>
          </a:bodyPr>
          <a:lstStyle/>
          <a:p>
            <a:r>
              <a:rPr lang="en-US" sz="1400" dirty="0">
                <a:hlinkClick r:id="rId5"/>
              </a:rPr>
              <a:t>https://savethehuronmountains.org/2018/06/27/mountain-tops-blasted-to-make-room-for-turbines/</a:t>
            </a:r>
            <a:endParaRPr lang="en-US" sz="1400" dirty="0"/>
          </a:p>
        </p:txBody>
      </p:sp>
    </p:spTree>
    <p:extLst>
      <p:ext uri="{BB962C8B-B14F-4D97-AF65-F5344CB8AC3E}">
        <p14:creationId xmlns:p14="http://schemas.microsoft.com/office/powerpoint/2010/main" val="35661507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1DE37-F9C6-4384-AAA3-67C4D7F9DC73}"/>
              </a:ext>
            </a:extLst>
          </p:cNvPr>
          <p:cNvSpPr>
            <a:spLocks noGrp="1"/>
          </p:cNvSpPr>
          <p:nvPr>
            <p:ph type="title"/>
          </p:nvPr>
        </p:nvSpPr>
        <p:spPr/>
        <p:txBody>
          <a:bodyPr>
            <a:noAutofit/>
          </a:bodyPr>
          <a:lstStyle/>
          <a:p>
            <a:pPr algn="ctr"/>
            <a:r>
              <a:rPr lang="en-US" sz="3600" dirty="0">
                <a:latin typeface="+mn-lt"/>
              </a:rPr>
              <a:t>Wind Turbine Construction Carving Roads In Virgin Forests For Transport of Massive Amounts of Concrete and Steel And Subsequent Maintenance</a:t>
            </a:r>
          </a:p>
        </p:txBody>
      </p:sp>
      <p:pic>
        <p:nvPicPr>
          <p:cNvPr id="5122" name="Picture 2">
            <a:extLst>
              <a:ext uri="{FF2B5EF4-FFF2-40B4-BE49-F238E27FC236}">
                <a16:creationId xmlns:a16="http://schemas.microsoft.com/office/drawing/2014/main" id="{8946D43C-5CC1-4CA1-88A4-94F5BC724D81}"/>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825626"/>
            <a:ext cx="518160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D8BBAF12-ABBA-414D-9763-5F1BE21F86C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2" y="1825626"/>
            <a:ext cx="5181598" cy="435133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612B886-CD89-4C48-AE8A-AA2E0FCDB821}"/>
              </a:ext>
            </a:extLst>
          </p:cNvPr>
          <p:cNvSpPr txBox="1"/>
          <p:nvPr/>
        </p:nvSpPr>
        <p:spPr>
          <a:xfrm>
            <a:off x="848096" y="6418613"/>
            <a:ext cx="10343407" cy="369332"/>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D328518A-B9FB-4B4A-B9E3-82896DB89688}"/>
              </a:ext>
            </a:extLst>
          </p:cNvPr>
          <p:cNvSpPr txBox="1"/>
          <p:nvPr/>
        </p:nvSpPr>
        <p:spPr>
          <a:xfrm>
            <a:off x="838200" y="6371112"/>
            <a:ext cx="10343407" cy="369332"/>
          </a:xfrm>
          <a:prstGeom prst="rect">
            <a:avLst/>
          </a:prstGeom>
          <a:noFill/>
        </p:spPr>
        <p:txBody>
          <a:bodyPr wrap="square" rtlCol="0">
            <a:spAutoFit/>
          </a:bodyPr>
          <a:lstStyle/>
          <a:p>
            <a:endParaRPr lang="en-US" dirty="0"/>
          </a:p>
        </p:txBody>
      </p:sp>
      <p:sp>
        <p:nvSpPr>
          <p:cNvPr id="9" name="TextBox 8">
            <a:extLst>
              <a:ext uri="{FF2B5EF4-FFF2-40B4-BE49-F238E27FC236}">
                <a16:creationId xmlns:a16="http://schemas.microsoft.com/office/drawing/2014/main" id="{679B0226-E2BE-43A0-9603-FC87D918141A}"/>
              </a:ext>
            </a:extLst>
          </p:cNvPr>
          <p:cNvSpPr txBox="1"/>
          <p:nvPr/>
        </p:nvSpPr>
        <p:spPr>
          <a:xfrm>
            <a:off x="848096" y="6350372"/>
            <a:ext cx="10343407" cy="369332"/>
          </a:xfrm>
          <a:prstGeom prst="rect">
            <a:avLst/>
          </a:prstGeom>
          <a:noFill/>
        </p:spPr>
        <p:txBody>
          <a:bodyPr wrap="square" rtlCol="0">
            <a:spAutoFit/>
          </a:bodyPr>
          <a:lstStyle/>
          <a:p>
            <a:endParaRPr lang="en-US" dirty="0"/>
          </a:p>
        </p:txBody>
      </p:sp>
      <p:sp>
        <p:nvSpPr>
          <p:cNvPr id="6" name="TextBox 5">
            <a:extLst>
              <a:ext uri="{FF2B5EF4-FFF2-40B4-BE49-F238E27FC236}">
                <a16:creationId xmlns:a16="http://schemas.microsoft.com/office/drawing/2014/main" id="{F1223837-E298-4AF7-BD4A-C932739C311F}"/>
              </a:ext>
            </a:extLst>
          </p:cNvPr>
          <p:cNvSpPr txBox="1"/>
          <p:nvPr/>
        </p:nvSpPr>
        <p:spPr>
          <a:xfrm>
            <a:off x="1260764" y="6360409"/>
            <a:ext cx="10931236" cy="338554"/>
          </a:xfrm>
          <a:prstGeom prst="rect">
            <a:avLst/>
          </a:prstGeom>
          <a:noFill/>
        </p:spPr>
        <p:txBody>
          <a:bodyPr wrap="square" rtlCol="0">
            <a:spAutoFit/>
          </a:bodyPr>
          <a:lstStyle/>
          <a:p>
            <a:r>
              <a:rPr lang="en-US" sz="1600" dirty="0">
                <a:hlinkClick r:id="rId4"/>
              </a:rPr>
              <a:t>https://savethehuronmountains.org/2018/06/27/mountain-tops-blasted-to-make-room-for-turbines/</a:t>
            </a:r>
            <a:endParaRPr lang="en-US" sz="1600" dirty="0"/>
          </a:p>
        </p:txBody>
      </p:sp>
    </p:spTree>
    <p:extLst>
      <p:ext uri="{BB962C8B-B14F-4D97-AF65-F5344CB8AC3E}">
        <p14:creationId xmlns:p14="http://schemas.microsoft.com/office/powerpoint/2010/main" val="5972889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24D2E-741B-4241-B96B-795E8C979F4D}"/>
              </a:ext>
            </a:extLst>
          </p:cNvPr>
          <p:cNvSpPr>
            <a:spLocks noGrp="1"/>
          </p:cNvSpPr>
          <p:nvPr>
            <p:ph type="title"/>
          </p:nvPr>
        </p:nvSpPr>
        <p:spPr/>
        <p:txBody>
          <a:bodyPr/>
          <a:lstStyle/>
          <a:p>
            <a:pPr algn="ctr"/>
            <a:r>
              <a:rPr lang="en-US" dirty="0">
                <a:latin typeface="+mn-lt"/>
              </a:rPr>
              <a:t>Wind Turbines Slaughter Birds and Lead To Loss of Natural Ecological Balance</a:t>
            </a:r>
          </a:p>
        </p:txBody>
      </p:sp>
      <p:sp>
        <p:nvSpPr>
          <p:cNvPr id="3" name="Text Placeholder 2">
            <a:extLst>
              <a:ext uri="{FF2B5EF4-FFF2-40B4-BE49-F238E27FC236}">
                <a16:creationId xmlns:a16="http://schemas.microsoft.com/office/drawing/2014/main" id="{D3D32D23-D11D-41B6-8FEC-56300B8C24BD}"/>
              </a:ext>
            </a:extLst>
          </p:cNvPr>
          <p:cNvSpPr>
            <a:spLocks noGrp="1"/>
          </p:cNvSpPr>
          <p:nvPr>
            <p:ph type="body" idx="1"/>
          </p:nvPr>
        </p:nvSpPr>
        <p:spPr>
          <a:xfrm>
            <a:off x="836612" y="1758951"/>
            <a:ext cx="5157787" cy="814387"/>
          </a:xfrm>
        </p:spPr>
        <p:txBody>
          <a:bodyPr>
            <a:normAutofit fontScale="25000" lnSpcReduction="20000"/>
          </a:bodyPr>
          <a:lstStyle/>
          <a:p>
            <a:endParaRPr lang="en-US" sz="34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pPr algn="ctr"/>
            <a:endParaRPr lang="en-US" sz="7200" b="0" dirty="0"/>
          </a:p>
          <a:p>
            <a:r>
              <a:rPr lang="en-US" sz="7200" b="0" dirty="0"/>
              <a:t>Red kite agonizing under wind turbine, Spain.</a:t>
            </a:r>
            <a:br>
              <a:rPr lang="en-US" sz="7200" b="0" dirty="0"/>
            </a:br>
            <a:r>
              <a:rPr lang="en-US" sz="7200" b="0" dirty="0"/>
              <a:t>Courtesy of association of ecologists GURELUR, Navarre</a:t>
            </a:r>
            <a:endParaRPr lang="en-US" sz="7200" dirty="0"/>
          </a:p>
          <a:p>
            <a:endParaRPr lang="en-US" sz="4000" b="0" dirty="0"/>
          </a:p>
        </p:txBody>
      </p:sp>
      <p:sp>
        <p:nvSpPr>
          <p:cNvPr id="5" name="Text Placeholder 4">
            <a:extLst>
              <a:ext uri="{FF2B5EF4-FFF2-40B4-BE49-F238E27FC236}">
                <a16:creationId xmlns:a16="http://schemas.microsoft.com/office/drawing/2014/main" id="{A6D7CB42-C414-4A88-8BE3-A4FEEEDCB32F}"/>
              </a:ext>
            </a:extLst>
          </p:cNvPr>
          <p:cNvSpPr>
            <a:spLocks noGrp="1"/>
          </p:cNvSpPr>
          <p:nvPr>
            <p:ph type="body" sz="quarter" idx="3"/>
          </p:nvPr>
        </p:nvSpPr>
        <p:spPr>
          <a:xfrm>
            <a:off x="6096000" y="1568449"/>
            <a:ext cx="5183188" cy="758825"/>
          </a:xfrm>
        </p:spPr>
        <p:txBody>
          <a:bodyPr anchor="ctr">
            <a:normAutofit fontScale="25000" lnSpcReduction="20000"/>
          </a:bodyPr>
          <a:lstStyle/>
          <a:p>
            <a:r>
              <a:rPr lang="en-US" sz="200" dirty="0" err="1"/>
              <a:t>Incr</a:t>
            </a:r>
            <a:endParaRPr lang="en-US" sz="200" dirty="0"/>
          </a:p>
        </p:txBody>
      </p:sp>
      <p:sp>
        <p:nvSpPr>
          <p:cNvPr id="6" name="Content Placeholder 5">
            <a:extLst>
              <a:ext uri="{FF2B5EF4-FFF2-40B4-BE49-F238E27FC236}">
                <a16:creationId xmlns:a16="http://schemas.microsoft.com/office/drawing/2014/main" id="{297DB2BD-A3AC-4BC4-9334-F135E9E23911}"/>
              </a:ext>
            </a:extLst>
          </p:cNvPr>
          <p:cNvSpPr>
            <a:spLocks noGrp="1"/>
          </p:cNvSpPr>
          <p:nvPr>
            <p:ph sz="quarter" idx="4"/>
          </p:nvPr>
        </p:nvSpPr>
        <p:spPr>
          <a:xfrm>
            <a:off x="6172200" y="1758951"/>
            <a:ext cx="5183188" cy="4430712"/>
          </a:xfrm>
        </p:spPr>
        <p:txBody>
          <a:bodyPr>
            <a:normAutofit lnSpcReduction="10000"/>
          </a:bodyPr>
          <a:lstStyle/>
          <a:p>
            <a:pPr>
              <a:buFont typeface="Wingdings" panose="05000000000000000000" pitchFamily="2" charset="2"/>
              <a:buChar char="ü"/>
            </a:pPr>
            <a:r>
              <a:rPr lang="en-US" sz="2400" dirty="0"/>
              <a:t>“Wind turbines kill an estimated </a:t>
            </a:r>
            <a:r>
              <a:rPr lang="en-US" sz="2400" dirty="0">
                <a:hlinkClick r:id="rId2"/>
              </a:rPr>
              <a:t>140,000 to 328,000</a:t>
            </a:r>
            <a:r>
              <a:rPr lang="en-US" sz="2400" dirty="0"/>
              <a:t> birds each year in North America, making it the most threatening form of green energy.” </a:t>
            </a:r>
            <a:r>
              <a:rPr lang="en-US" sz="2400" i="1" dirty="0"/>
              <a:t>Audubon Society </a:t>
            </a:r>
          </a:p>
          <a:p>
            <a:pPr>
              <a:buFont typeface="Wingdings" panose="05000000000000000000" pitchFamily="2" charset="2"/>
              <a:buChar char="ü"/>
            </a:pPr>
            <a:r>
              <a:rPr lang="en-US" sz="2400" i="1" dirty="0">
                <a:solidFill>
                  <a:srgbClr val="000000"/>
                </a:solidFill>
                <a:latin typeface="adobe-caslon-pro"/>
              </a:rPr>
              <a:t>A conservative estimate is that at least 4 million bats have been killed by wind turbines since 2012. Bats are our primary natural </a:t>
            </a:r>
            <a:r>
              <a:rPr lang="en-US" sz="2400" i="1" dirty="0" err="1">
                <a:solidFill>
                  <a:srgbClr val="000000"/>
                </a:solidFill>
                <a:latin typeface="adobe-caslon-pro"/>
              </a:rPr>
              <a:t>defence</a:t>
            </a:r>
            <a:r>
              <a:rPr lang="en-US" sz="2400" i="1" dirty="0">
                <a:solidFill>
                  <a:srgbClr val="000000"/>
                </a:solidFill>
                <a:latin typeface="adobe-caslon-pro"/>
              </a:rPr>
              <a:t> in keeping mosquito and crop-damaging insect populations in check. </a:t>
            </a:r>
            <a:r>
              <a:rPr lang="en-US" sz="2400" i="1" dirty="0">
                <a:solidFill>
                  <a:srgbClr val="4A90E2"/>
                </a:solidFill>
                <a:latin typeface="adobe-caslon-pro"/>
                <a:hlinkClick r:id="rId3">
                  <a:extLst>
                    <a:ext uri="{A12FA001-AC4F-418D-AE19-62706E023703}">
                      <ahyp:hlinkClr xmlns:ahyp="http://schemas.microsoft.com/office/drawing/2018/hyperlinkcolor" val="tx"/>
                    </a:ext>
                  </a:extLst>
                </a:hlinkClick>
              </a:rPr>
              <a:t>One bat can eat</a:t>
            </a:r>
            <a:r>
              <a:rPr lang="en-US" sz="2400" i="1" dirty="0">
                <a:solidFill>
                  <a:srgbClr val="000000"/>
                </a:solidFill>
                <a:latin typeface="adobe-caslon-pro"/>
              </a:rPr>
              <a:t> between 500 and 1,000 mosquitoes and other insects in just one hour, or about 6,000 per night…</a:t>
            </a:r>
            <a:endParaRPr lang="en-US" sz="2400" i="1" dirty="0"/>
          </a:p>
        </p:txBody>
      </p:sp>
      <p:pic>
        <p:nvPicPr>
          <p:cNvPr id="12290" name="Picture 2" descr="Red Kite at Navarre Windfarm">
            <a:extLst>
              <a:ext uri="{FF2B5EF4-FFF2-40B4-BE49-F238E27FC236}">
                <a16:creationId xmlns:a16="http://schemas.microsoft.com/office/drawing/2014/main" id="{DD6BE757-4D80-43E7-9EF1-1B63352DE832}"/>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836612" y="2571750"/>
            <a:ext cx="5157787" cy="3684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5591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45445-5E2D-4966-AC66-B0A434E154B5}"/>
              </a:ext>
            </a:extLst>
          </p:cNvPr>
          <p:cNvSpPr>
            <a:spLocks noGrp="1"/>
          </p:cNvSpPr>
          <p:nvPr>
            <p:ph type="title"/>
          </p:nvPr>
        </p:nvSpPr>
        <p:spPr>
          <a:xfrm>
            <a:off x="689758" y="435851"/>
            <a:ext cx="10515600" cy="1325563"/>
          </a:xfrm>
        </p:spPr>
        <p:txBody>
          <a:bodyPr>
            <a:noAutofit/>
          </a:bodyPr>
          <a:lstStyle/>
          <a:p>
            <a:pPr algn="ctr"/>
            <a:r>
              <a:rPr lang="en-US" sz="3200" dirty="0">
                <a:latin typeface="+mn-lt"/>
              </a:rPr>
              <a:t>Biomass</a:t>
            </a:r>
            <a:r>
              <a:rPr lang="en-US" sz="3200" b="1" dirty="0">
                <a:latin typeface="+mn-lt"/>
              </a:rPr>
              <a:t>  </a:t>
            </a:r>
            <a:r>
              <a:rPr lang="en-US" sz="3200" dirty="0">
                <a:latin typeface="+mn-lt"/>
              </a:rPr>
              <a:t>Based</a:t>
            </a:r>
            <a:r>
              <a:rPr lang="en-US" sz="3200" b="1" dirty="0">
                <a:latin typeface="+mn-lt"/>
              </a:rPr>
              <a:t> </a:t>
            </a:r>
            <a:r>
              <a:rPr lang="en-US" sz="2800" b="1" dirty="0">
                <a:latin typeface="+mn-lt"/>
              </a:rPr>
              <a:t>Enviva</a:t>
            </a:r>
            <a:r>
              <a:rPr lang="en-US" sz="2800" dirty="0">
                <a:latin typeface="+mn-lt"/>
              </a:rPr>
              <a:t> </a:t>
            </a:r>
            <a:r>
              <a:rPr lang="en-US" sz="3200" dirty="0">
                <a:latin typeface="+mn-lt"/>
              </a:rPr>
              <a:t>Owns And Operates Seven Plants  In Southeastern United States Producing Over 3 Million Metric Tons Of </a:t>
            </a:r>
            <a:r>
              <a:rPr lang="en-US" sz="3200" i="1" dirty="0">
                <a:latin typeface="+mn-lt"/>
              </a:rPr>
              <a:t>Wood Pellets A</a:t>
            </a:r>
            <a:r>
              <a:rPr lang="en-US" sz="3200" dirty="0">
                <a:latin typeface="+mn-lt"/>
              </a:rPr>
              <a:t>nnually Exported Primarily To Power Plants In The United Kingdom And Europe </a:t>
            </a:r>
            <a:endParaRPr lang="en-US" sz="2800" dirty="0">
              <a:latin typeface="+mn-lt"/>
            </a:endParaRPr>
          </a:p>
        </p:txBody>
      </p:sp>
      <p:pic>
        <p:nvPicPr>
          <p:cNvPr id="1026" name="Picture 2" descr="logged wetland">
            <a:extLst>
              <a:ext uri="{FF2B5EF4-FFF2-40B4-BE49-F238E27FC236}">
                <a16:creationId xmlns:a16="http://schemas.microsoft.com/office/drawing/2014/main" id="{E208002F-7ADB-4B49-BAAA-21C1FDC51E3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49631" y="2038349"/>
            <a:ext cx="8692737" cy="415131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7C51990-9AA0-491A-A4D1-330A25596661}"/>
              </a:ext>
            </a:extLst>
          </p:cNvPr>
          <p:cNvSpPr txBox="1"/>
          <p:nvPr/>
        </p:nvSpPr>
        <p:spPr>
          <a:xfrm>
            <a:off x="1710047" y="6430488"/>
            <a:ext cx="8158348" cy="338554"/>
          </a:xfrm>
          <a:prstGeom prst="rect">
            <a:avLst/>
          </a:prstGeom>
          <a:noFill/>
        </p:spPr>
        <p:txBody>
          <a:bodyPr wrap="square" rtlCol="0">
            <a:spAutoFit/>
          </a:bodyPr>
          <a:lstStyle/>
          <a:p>
            <a:r>
              <a:rPr lang="en-US" sz="1600" dirty="0">
                <a:hlinkClick r:id="rId3"/>
              </a:rPr>
              <a:t>https://www.pri.org/stories/2018-06-20/uk-s-move-away-coal-means-they-re-burning-wood-us</a:t>
            </a:r>
            <a:endParaRPr lang="en-US" sz="1600" dirty="0"/>
          </a:p>
        </p:txBody>
      </p:sp>
    </p:spTree>
    <p:extLst>
      <p:ext uri="{BB962C8B-B14F-4D97-AF65-F5344CB8AC3E}">
        <p14:creationId xmlns:p14="http://schemas.microsoft.com/office/powerpoint/2010/main" val="25891027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225B6-F1C6-44FE-96C7-119AFFE6EC7E}"/>
              </a:ext>
            </a:extLst>
          </p:cNvPr>
          <p:cNvSpPr>
            <a:spLocks noGrp="1"/>
          </p:cNvSpPr>
          <p:nvPr>
            <p:ph type="title"/>
          </p:nvPr>
        </p:nvSpPr>
        <p:spPr/>
        <p:txBody>
          <a:bodyPr anchor="b">
            <a:noAutofit/>
          </a:bodyPr>
          <a:lstStyle/>
          <a:p>
            <a:pPr algn="ctr"/>
            <a:r>
              <a:rPr lang="en-US" sz="2800" dirty="0">
                <a:latin typeface="+mn-lt"/>
              </a:rPr>
              <a:t>The </a:t>
            </a:r>
            <a:r>
              <a:rPr lang="en-US" sz="2800" i="1" dirty="0">
                <a:latin typeface="+mn-lt"/>
              </a:rPr>
              <a:t>Spotsylvania Solar Energy Center </a:t>
            </a:r>
            <a:r>
              <a:rPr lang="en-US" sz="2800" dirty="0">
                <a:latin typeface="+mn-lt"/>
              </a:rPr>
              <a:t>(Project) Is A “500-Megawatt” Solar Project Located In Western Spotsylvania County, Virginia. The Site Consists Of Three Non-contiguous Boundaries Encompassing Nearly </a:t>
            </a:r>
            <a:r>
              <a:rPr lang="en-US" sz="2800" b="1" dirty="0">
                <a:latin typeface="+mn-lt"/>
              </a:rPr>
              <a:t>6,350 Acres </a:t>
            </a:r>
            <a:r>
              <a:rPr lang="en-US" sz="2800" dirty="0">
                <a:latin typeface="+mn-lt"/>
              </a:rPr>
              <a:t>and Produces Electricity Only When The Sun Shines</a:t>
            </a:r>
            <a:endParaRPr lang="en-US" sz="1100" dirty="0">
              <a:latin typeface="+mn-lt"/>
            </a:endParaRPr>
          </a:p>
        </p:txBody>
      </p:sp>
      <p:pic>
        <p:nvPicPr>
          <p:cNvPr id="3074" name="Picture 2" descr="The environmental impacts of a massive Spotsylvania County solar farm are causing concern among its neighbors.">
            <a:extLst>
              <a:ext uri="{FF2B5EF4-FFF2-40B4-BE49-F238E27FC236}">
                <a16:creationId xmlns:a16="http://schemas.microsoft.com/office/drawing/2014/main" id="{739ED091-1E85-4A6D-B6F0-B746DD34704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99408" y="1861251"/>
            <a:ext cx="9488383" cy="42901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69CA523-69AD-4DB2-8D16-814A8CFF75D4}"/>
              </a:ext>
            </a:extLst>
          </p:cNvPr>
          <p:cNvSpPr txBox="1"/>
          <p:nvPr/>
        </p:nvSpPr>
        <p:spPr>
          <a:xfrm>
            <a:off x="1199408" y="6418613"/>
            <a:ext cx="9488383" cy="307777"/>
          </a:xfrm>
          <a:prstGeom prst="rect">
            <a:avLst/>
          </a:prstGeom>
          <a:noFill/>
        </p:spPr>
        <p:txBody>
          <a:bodyPr wrap="square" rtlCol="0">
            <a:spAutoFit/>
          </a:bodyPr>
          <a:lstStyle/>
          <a:p>
            <a:r>
              <a:rPr lang="en-US" sz="1400" dirty="0">
                <a:hlinkClick r:id="rId3"/>
              </a:rPr>
              <a:t>https://patch.com/virginia/fredericksburg/solar-farms-construction-upsets-spotsylvania-residents-report</a:t>
            </a:r>
            <a:endParaRPr lang="en-US" sz="1400" dirty="0"/>
          </a:p>
        </p:txBody>
      </p:sp>
    </p:spTree>
    <p:extLst>
      <p:ext uri="{BB962C8B-B14F-4D97-AF65-F5344CB8AC3E}">
        <p14:creationId xmlns:p14="http://schemas.microsoft.com/office/powerpoint/2010/main" val="42148843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4D442-4114-4870-A5BC-E4EFBA144138}"/>
              </a:ext>
            </a:extLst>
          </p:cNvPr>
          <p:cNvSpPr>
            <a:spLocks noGrp="1"/>
          </p:cNvSpPr>
          <p:nvPr>
            <p:ph type="title"/>
          </p:nvPr>
        </p:nvSpPr>
        <p:spPr/>
        <p:txBody>
          <a:bodyPr>
            <a:noAutofit/>
          </a:bodyPr>
          <a:lstStyle/>
          <a:p>
            <a:pPr algn="ctr"/>
            <a:r>
              <a:rPr lang="en-US" sz="3200" dirty="0">
                <a:latin typeface="+mn-lt"/>
              </a:rPr>
              <a:t>Compare Footprint of Gas Fracking Wellhead And Underground Path To That Of Solar Panels And Wind Turbines…Natural Gas Provides </a:t>
            </a:r>
            <a:r>
              <a:rPr lang="en-US" sz="3200" i="1" dirty="0">
                <a:latin typeface="+mn-lt"/>
              </a:rPr>
              <a:t>Energy Day and Night</a:t>
            </a:r>
          </a:p>
        </p:txBody>
      </p:sp>
      <p:sp>
        <p:nvSpPr>
          <p:cNvPr id="3" name="Text Placeholder 2">
            <a:extLst>
              <a:ext uri="{FF2B5EF4-FFF2-40B4-BE49-F238E27FC236}">
                <a16:creationId xmlns:a16="http://schemas.microsoft.com/office/drawing/2014/main" id="{A343D642-AC5F-4909-B30B-12202C2C3829}"/>
              </a:ext>
            </a:extLst>
          </p:cNvPr>
          <p:cNvSpPr>
            <a:spLocks noGrp="1"/>
          </p:cNvSpPr>
          <p:nvPr>
            <p:ph type="body" idx="1"/>
          </p:nvPr>
        </p:nvSpPr>
        <p:spPr>
          <a:xfrm>
            <a:off x="839788" y="1856809"/>
            <a:ext cx="5157787" cy="648266"/>
          </a:xfrm>
        </p:spPr>
        <p:txBody>
          <a:bodyPr anchor="t"/>
          <a:lstStyle/>
          <a:p>
            <a:pPr algn="ctr"/>
            <a:r>
              <a:rPr lang="en-US" dirty="0"/>
              <a:t>Gas Well-Head</a:t>
            </a:r>
          </a:p>
        </p:txBody>
      </p:sp>
      <p:sp>
        <p:nvSpPr>
          <p:cNvPr id="5" name="Text Placeholder 4">
            <a:extLst>
              <a:ext uri="{FF2B5EF4-FFF2-40B4-BE49-F238E27FC236}">
                <a16:creationId xmlns:a16="http://schemas.microsoft.com/office/drawing/2014/main" id="{DC32184E-A3D0-4B3A-AAB5-B8A3B2A35358}"/>
              </a:ext>
            </a:extLst>
          </p:cNvPr>
          <p:cNvSpPr>
            <a:spLocks noGrp="1"/>
          </p:cNvSpPr>
          <p:nvPr>
            <p:ph type="body" sz="quarter" idx="3"/>
          </p:nvPr>
        </p:nvSpPr>
        <p:spPr/>
        <p:txBody>
          <a:bodyPr/>
          <a:lstStyle/>
          <a:p>
            <a:pPr algn="ctr"/>
            <a:r>
              <a:rPr lang="en-US" dirty="0"/>
              <a:t>Buried Pipeline After Construction Restoration </a:t>
            </a:r>
          </a:p>
        </p:txBody>
      </p:sp>
      <p:pic>
        <p:nvPicPr>
          <p:cNvPr id="1026" name="Picture 2">
            <a:extLst>
              <a:ext uri="{FF2B5EF4-FFF2-40B4-BE49-F238E27FC236}">
                <a16:creationId xmlns:a16="http://schemas.microsoft.com/office/drawing/2014/main" id="{F574EAD3-F45D-4274-AB83-1F8739633BD2}"/>
              </a:ext>
            </a:extLst>
          </p:cNvPr>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6172200" y="2589851"/>
            <a:ext cx="5183188" cy="35150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1,000 Words on Completed and Operating Shale Gas Wellheads">
            <a:extLst>
              <a:ext uri="{FF2B5EF4-FFF2-40B4-BE49-F238E27FC236}">
                <a16:creationId xmlns:a16="http://schemas.microsoft.com/office/drawing/2014/main" id="{A173A5DE-A58A-4B8D-BCDA-B5E6A25A255F}"/>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836612" y="2627054"/>
            <a:ext cx="5083237" cy="351503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DAD7DE6-B6D0-464C-B8A0-364F20982155}"/>
              </a:ext>
            </a:extLst>
          </p:cNvPr>
          <p:cNvSpPr txBox="1"/>
          <p:nvPr/>
        </p:nvSpPr>
        <p:spPr>
          <a:xfrm>
            <a:off x="992188" y="6452260"/>
            <a:ext cx="4773453" cy="369332"/>
          </a:xfrm>
          <a:prstGeom prst="rect">
            <a:avLst/>
          </a:prstGeom>
          <a:noFill/>
        </p:spPr>
        <p:txBody>
          <a:bodyPr wrap="square" rtlCol="0">
            <a:spAutoFit/>
          </a:bodyPr>
          <a:lstStyle/>
          <a:p>
            <a:endParaRPr lang="en-US" dirty="0"/>
          </a:p>
        </p:txBody>
      </p:sp>
      <p:sp>
        <p:nvSpPr>
          <p:cNvPr id="9" name="TextBox 8">
            <a:extLst>
              <a:ext uri="{FF2B5EF4-FFF2-40B4-BE49-F238E27FC236}">
                <a16:creationId xmlns:a16="http://schemas.microsoft.com/office/drawing/2014/main" id="{0D21EC4E-5A1A-4841-8959-B08A1C32DB85}"/>
              </a:ext>
            </a:extLst>
          </p:cNvPr>
          <p:cNvSpPr txBox="1"/>
          <p:nvPr/>
        </p:nvSpPr>
        <p:spPr>
          <a:xfrm>
            <a:off x="659081" y="6377049"/>
            <a:ext cx="4954160" cy="369332"/>
          </a:xfrm>
          <a:prstGeom prst="rect">
            <a:avLst/>
          </a:prstGeom>
          <a:noFill/>
        </p:spPr>
        <p:txBody>
          <a:bodyPr wrap="square" rtlCol="0">
            <a:spAutoFit/>
          </a:bodyPr>
          <a:lstStyle/>
          <a:p>
            <a:endParaRPr lang="en-US" dirty="0"/>
          </a:p>
        </p:txBody>
      </p:sp>
      <p:sp>
        <p:nvSpPr>
          <p:cNvPr id="12" name="TextBox 11">
            <a:extLst>
              <a:ext uri="{FF2B5EF4-FFF2-40B4-BE49-F238E27FC236}">
                <a16:creationId xmlns:a16="http://schemas.microsoft.com/office/drawing/2014/main" id="{EFC1A5E1-7E6E-4359-868F-7AA0A7156A78}"/>
              </a:ext>
            </a:extLst>
          </p:cNvPr>
          <p:cNvSpPr txBox="1"/>
          <p:nvPr/>
        </p:nvSpPr>
        <p:spPr>
          <a:xfrm>
            <a:off x="839788" y="6308209"/>
            <a:ext cx="4954160" cy="369332"/>
          </a:xfrm>
          <a:prstGeom prst="rect">
            <a:avLst/>
          </a:prstGeom>
          <a:noFill/>
        </p:spPr>
        <p:txBody>
          <a:bodyPr wrap="square" rtlCol="0">
            <a:spAutoFit/>
          </a:bodyPr>
          <a:lstStyle/>
          <a:p>
            <a:endParaRPr lang="en-US" dirty="0"/>
          </a:p>
        </p:txBody>
      </p:sp>
      <p:sp>
        <p:nvSpPr>
          <p:cNvPr id="13" name="TextBox 12">
            <a:extLst>
              <a:ext uri="{FF2B5EF4-FFF2-40B4-BE49-F238E27FC236}">
                <a16:creationId xmlns:a16="http://schemas.microsoft.com/office/drawing/2014/main" id="{6777A64B-03D5-4F38-B3B6-908688B39A1F}"/>
              </a:ext>
            </a:extLst>
          </p:cNvPr>
          <p:cNvSpPr txBox="1"/>
          <p:nvPr/>
        </p:nvSpPr>
        <p:spPr>
          <a:xfrm>
            <a:off x="901834" y="6385998"/>
            <a:ext cx="4954160" cy="369332"/>
          </a:xfrm>
          <a:prstGeom prst="rect">
            <a:avLst/>
          </a:prstGeom>
          <a:noFill/>
        </p:spPr>
        <p:txBody>
          <a:bodyPr wrap="square" rtlCol="0">
            <a:spAutoFit/>
          </a:bodyPr>
          <a:lstStyle/>
          <a:p>
            <a:endParaRPr lang="en-US" dirty="0"/>
          </a:p>
        </p:txBody>
      </p:sp>
      <p:sp>
        <p:nvSpPr>
          <p:cNvPr id="15" name="TextBox 14">
            <a:extLst>
              <a:ext uri="{FF2B5EF4-FFF2-40B4-BE49-F238E27FC236}">
                <a16:creationId xmlns:a16="http://schemas.microsoft.com/office/drawing/2014/main" id="{5EB72349-01BE-4565-B52B-46B055DDB25A}"/>
              </a:ext>
            </a:extLst>
          </p:cNvPr>
          <p:cNvSpPr txBox="1"/>
          <p:nvPr/>
        </p:nvSpPr>
        <p:spPr>
          <a:xfrm>
            <a:off x="930142" y="6264068"/>
            <a:ext cx="4815615" cy="430887"/>
          </a:xfrm>
          <a:prstGeom prst="rect">
            <a:avLst/>
          </a:prstGeom>
          <a:noFill/>
        </p:spPr>
        <p:txBody>
          <a:bodyPr wrap="square" rtlCol="0">
            <a:spAutoFit/>
          </a:bodyPr>
          <a:lstStyle/>
          <a:p>
            <a:r>
              <a:rPr lang="en-US" sz="1100" dirty="0">
                <a:hlinkClick r:id="rId4"/>
              </a:rPr>
              <a:t>https://4.bp.blogspot.com/-K7frHANy_tE/Tegi0zOoqkI/AAAAAAAAAEA/jd43YY1BEd8/s1600/Wellhead.jpg</a:t>
            </a:r>
            <a:endParaRPr lang="en-US" sz="1100" dirty="0"/>
          </a:p>
        </p:txBody>
      </p:sp>
    </p:spTree>
    <p:extLst>
      <p:ext uri="{BB962C8B-B14F-4D97-AF65-F5344CB8AC3E}">
        <p14:creationId xmlns:p14="http://schemas.microsoft.com/office/powerpoint/2010/main" val="12204769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0423D-0A66-48EF-AE94-19AB1A0D8FD3}"/>
              </a:ext>
            </a:extLst>
          </p:cNvPr>
          <p:cNvSpPr>
            <a:spLocks noGrp="1"/>
          </p:cNvSpPr>
          <p:nvPr>
            <p:ph type="title"/>
          </p:nvPr>
        </p:nvSpPr>
        <p:spPr/>
        <p:txBody>
          <a:bodyPr/>
          <a:lstStyle/>
          <a:p>
            <a:pPr algn="ctr"/>
            <a:r>
              <a:rPr lang="en-US" dirty="0">
                <a:latin typeface="+mn-lt"/>
              </a:rPr>
              <a:t>Worn Out Turbine Blades Are Now Major Disposal</a:t>
            </a:r>
            <a:r>
              <a:rPr lang="en-US" dirty="0"/>
              <a:t> </a:t>
            </a:r>
            <a:r>
              <a:rPr lang="en-US" dirty="0">
                <a:latin typeface="+mn-lt"/>
              </a:rPr>
              <a:t>Hazard For The Environment</a:t>
            </a:r>
          </a:p>
        </p:txBody>
      </p:sp>
      <p:pic>
        <p:nvPicPr>
          <p:cNvPr id="4098" name="Picture 2" descr="Decommissioned windmill blades">
            <a:extLst>
              <a:ext uri="{FF2B5EF4-FFF2-40B4-BE49-F238E27FC236}">
                <a16:creationId xmlns:a16="http://schemas.microsoft.com/office/drawing/2014/main" id="{E67A149A-A256-49A7-815F-AD646600F72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08067" y="1825625"/>
            <a:ext cx="8775865" cy="435133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3C91B4E-F784-455C-AF81-95F7E4E167B2}"/>
              </a:ext>
            </a:extLst>
          </p:cNvPr>
          <p:cNvSpPr txBox="1"/>
          <p:nvPr/>
        </p:nvSpPr>
        <p:spPr>
          <a:xfrm>
            <a:off x="1555668" y="6311900"/>
            <a:ext cx="9268690" cy="338554"/>
          </a:xfrm>
          <a:prstGeom prst="rect">
            <a:avLst/>
          </a:prstGeom>
          <a:noFill/>
        </p:spPr>
        <p:txBody>
          <a:bodyPr wrap="square" rtlCol="0">
            <a:spAutoFit/>
          </a:bodyPr>
          <a:lstStyle/>
          <a:p>
            <a:r>
              <a:rPr lang="en-US" sz="1600" dirty="0">
                <a:hlinkClick r:id="rId3"/>
              </a:rPr>
              <a:t>https://cowboystatedaily.com/2019/08/07/wind-turbine-blades-being-disposed-of-in-casper-landfill/</a:t>
            </a:r>
            <a:endParaRPr lang="en-US" sz="1600" dirty="0"/>
          </a:p>
        </p:txBody>
      </p:sp>
    </p:spTree>
    <p:extLst>
      <p:ext uri="{BB962C8B-B14F-4D97-AF65-F5344CB8AC3E}">
        <p14:creationId xmlns:p14="http://schemas.microsoft.com/office/powerpoint/2010/main" val="32771547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9E34B-6322-4860-950A-A4CF383047D7}"/>
              </a:ext>
            </a:extLst>
          </p:cNvPr>
          <p:cNvSpPr>
            <a:spLocks noGrp="1"/>
          </p:cNvSpPr>
          <p:nvPr>
            <p:ph type="title"/>
          </p:nvPr>
        </p:nvSpPr>
        <p:spPr>
          <a:xfrm>
            <a:off x="304800" y="365125"/>
            <a:ext cx="11518900" cy="1325563"/>
          </a:xfrm>
        </p:spPr>
        <p:txBody>
          <a:bodyPr>
            <a:normAutofit fontScale="90000"/>
          </a:bodyPr>
          <a:lstStyle/>
          <a:p>
            <a:pPr algn="ctr"/>
            <a:r>
              <a:rPr lang="en-US" dirty="0">
                <a:latin typeface="+mn-lt"/>
              </a:rPr>
              <a:t>E-Vehicle Battery Environmental Disaster In Germany</a:t>
            </a:r>
            <a:br>
              <a:rPr lang="en-US" dirty="0">
                <a:latin typeface="+mn-lt"/>
              </a:rPr>
            </a:br>
            <a:r>
              <a:rPr lang="en-US" dirty="0">
                <a:latin typeface="+mn-lt"/>
              </a:rPr>
              <a:t>Batteries Being Discarded Sooner Than Expected</a:t>
            </a:r>
          </a:p>
        </p:txBody>
      </p:sp>
      <p:sp>
        <p:nvSpPr>
          <p:cNvPr id="3" name="Content Placeholder 2">
            <a:extLst>
              <a:ext uri="{FF2B5EF4-FFF2-40B4-BE49-F238E27FC236}">
                <a16:creationId xmlns:a16="http://schemas.microsoft.com/office/drawing/2014/main" id="{5097596B-D8D0-4936-93DD-2965D97AF0E4}"/>
              </a:ext>
            </a:extLst>
          </p:cNvPr>
          <p:cNvSpPr>
            <a:spLocks noGrp="1"/>
          </p:cNvSpPr>
          <p:nvPr>
            <p:ph idx="1"/>
          </p:nvPr>
        </p:nvSpPr>
        <p:spPr>
          <a:xfrm>
            <a:off x="838200" y="1825624"/>
            <a:ext cx="10515600" cy="4772025"/>
          </a:xfrm>
        </p:spPr>
        <p:txBody>
          <a:bodyPr>
            <a:normAutofit lnSpcReduction="10000"/>
          </a:bodyPr>
          <a:lstStyle/>
          <a:p>
            <a:pPr marL="0" indent="0" algn="l" fontAlgn="base">
              <a:buNone/>
            </a:pPr>
            <a:r>
              <a:rPr lang="en-US" b="0" i="0" u="none" strike="noStrike" dirty="0">
                <a:solidFill>
                  <a:srgbClr val="333333"/>
                </a:solidFill>
                <a:effectLst/>
              </a:rPr>
              <a:t>Matthias Schmidt, managing director of the German recycling company </a:t>
            </a:r>
            <a:r>
              <a:rPr lang="en-US" b="0" i="0" u="none" strike="noStrike" dirty="0" err="1">
                <a:solidFill>
                  <a:srgbClr val="333333"/>
                </a:solidFill>
                <a:effectLst/>
              </a:rPr>
              <a:t>Erlos</a:t>
            </a:r>
            <a:r>
              <a:rPr lang="en-US" dirty="0">
                <a:solidFill>
                  <a:srgbClr val="333333"/>
                </a:solidFill>
              </a:rPr>
              <a:t>:</a:t>
            </a:r>
            <a:endParaRPr lang="en-US" b="0" i="0" u="none" strike="noStrike" dirty="0">
              <a:solidFill>
                <a:srgbClr val="333333"/>
              </a:solidFill>
              <a:effectLst/>
            </a:endParaRPr>
          </a:p>
          <a:p>
            <a:pPr marL="0" indent="0" algn="l" fontAlgn="base">
              <a:buNone/>
            </a:pPr>
            <a:r>
              <a:rPr lang="en-US" b="0" i="0" u="none" strike="noStrike" dirty="0">
                <a:solidFill>
                  <a:srgbClr val="333333"/>
                </a:solidFill>
                <a:effectLst/>
              </a:rPr>
              <a:t>“…his industry had expected to be inundated with batteries from recently produced electric cars only in eight or ten years,” </a:t>
            </a:r>
          </a:p>
          <a:p>
            <a:pPr marL="0" indent="0" algn="l" fontAlgn="base">
              <a:buNone/>
            </a:pPr>
            <a:r>
              <a:rPr lang="en-US" b="0" i="0" u="none" strike="noStrike" dirty="0">
                <a:solidFill>
                  <a:srgbClr val="333333"/>
                </a:solidFill>
                <a:effectLst/>
              </a:rPr>
              <a:t>“In fact, however, thousands of tons of batteries are already ending up at waste disposal companies.”</a:t>
            </a:r>
          </a:p>
          <a:p>
            <a:pPr marL="0" indent="0" algn="l" fontAlgn="base">
              <a:buNone/>
            </a:pPr>
            <a:r>
              <a:rPr lang="en-US" b="0" i="0" u="none" strike="noStrike" dirty="0">
                <a:solidFill>
                  <a:srgbClr val="333333"/>
                </a:solidFill>
                <a:effectLst/>
              </a:rPr>
              <a:t>“We would never have imagined the quantities that would accumulate after such a short time,” says Schmidt. His company alone and competitor </a:t>
            </a:r>
            <a:r>
              <a:rPr lang="en-US" b="0" i="0" u="none" strike="noStrike" dirty="0" err="1">
                <a:solidFill>
                  <a:srgbClr val="333333"/>
                </a:solidFill>
                <a:effectLst/>
              </a:rPr>
              <a:t>Duesenfeld</a:t>
            </a:r>
            <a:r>
              <a:rPr lang="en-US" b="0" i="0" u="none" strike="noStrike" dirty="0">
                <a:solidFill>
                  <a:srgbClr val="333333"/>
                </a:solidFill>
                <a:effectLst/>
              </a:rPr>
              <a:t>, both of which specialize in recycling car batteries, are recycling more than 4,000 tons of batteries from almost all e-models this year – including those that have only recently come onto the market.”</a:t>
            </a:r>
          </a:p>
          <a:p>
            <a:endParaRPr lang="en-US" dirty="0"/>
          </a:p>
        </p:txBody>
      </p:sp>
    </p:spTree>
    <p:extLst>
      <p:ext uri="{BB962C8B-B14F-4D97-AF65-F5344CB8AC3E}">
        <p14:creationId xmlns:p14="http://schemas.microsoft.com/office/powerpoint/2010/main" val="19742375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B629BA3-4334-4E02-86FB-E9EF38F0FA5F}"/>
              </a:ext>
            </a:extLst>
          </p:cNvPr>
          <p:cNvSpPr>
            <a:spLocks noGrp="1"/>
          </p:cNvSpPr>
          <p:nvPr>
            <p:ph type="title"/>
          </p:nvPr>
        </p:nvSpPr>
        <p:spPr>
          <a:xfrm>
            <a:off x="915389" y="124692"/>
            <a:ext cx="10515600" cy="955963"/>
          </a:xfrm>
        </p:spPr>
        <p:txBody>
          <a:bodyPr>
            <a:normAutofit fontScale="90000"/>
          </a:bodyPr>
          <a:lstStyle/>
          <a:p>
            <a:pPr algn="ctr"/>
            <a:r>
              <a:rPr lang="en-US" dirty="0">
                <a:latin typeface="+mn-lt"/>
              </a:rPr>
              <a:t>Albemarle County Fantasy Forty-One Page Plan With Zero Climate Impact</a:t>
            </a:r>
          </a:p>
        </p:txBody>
      </p:sp>
      <p:pic>
        <p:nvPicPr>
          <p:cNvPr id="4" name="Content Placeholder 3">
            <a:extLst>
              <a:ext uri="{FF2B5EF4-FFF2-40B4-BE49-F238E27FC236}">
                <a16:creationId xmlns:a16="http://schemas.microsoft.com/office/drawing/2014/main" id="{0B92F596-FF54-4D4A-8D9F-255E7542F2BA}"/>
              </a:ext>
            </a:extLst>
          </p:cNvPr>
          <p:cNvPicPr>
            <a:picLocks noGrp="1" noChangeAspect="1"/>
          </p:cNvPicPr>
          <p:nvPr>
            <p:ph sz="half" idx="1"/>
          </p:nvPr>
        </p:nvPicPr>
        <p:blipFill rotWithShape="1">
          <a:blip r:embed="rId2"/>
          <a:srcRect l="18659" t="18855" r="19690" b="4139"/>
          <a:stretch/>
        </p:blipFill>
        <p:spPr>
          <a:xfrm>
            <a:off x="587829" y="1211283"/>
            <a:ext cx="5231079" cy="5278582"/>
          </a:xfrm>
          <a:prstGeom prst="rect">
            <a:avLst/>
          </a:prstGeom>
        </p:spPr>
      </p:pic>
      <p:sp>
        <p:nvSpPr>
          <p:cNvPr id="11" name="Content Placeholder 10">
            <a:extLst>
              <a:ext uri="{FF2B5EF4-FFF2-40B4-BE49-F238E27FC236}">
                <a16:creationId xmlns:a16="http://schemas.microsoft.com/office/drawing/2014/main" id="{338F0338-A323-42E4-81B2-DCA752DF13B1}"/>
              </a:ext>
            </a:extLst>
          </p:cNvPr>
          <p:cNvSpPr>
            <a:spLocks noGrp="1"/>
          </p:cNvSpPr>
          <p:nvPr>
            <p:ph sz="half" idx="2"/>
          </p:nvPr>
        </p:nvSpPr>
        <p:spPr>
          <a:xfrm>
            <a:off x="6249389" y="1211282"/>
            <a:ext cx="5181600" cy="5397336"/>
          </a:xfrm>
        </p:spPr>
        <p:txBody>
          <a:bodyPr>
            <a:noAutofit/>
          </a:bodyPr>
          <a:lstStyle/>
          <a:p>
            <a:pPr>
              <a:buFont typeface="Wingdings" panose="05000000000000000000" pitchFamily="2" charset="2"/>
              <a:buChar char="ü"/>
            </a:pPr>
            <a:r>
              <a:rPr lang="en-US" sz="1800" dirty="0"/>
              <a:t>No Cost Benefit Analysis…how much will these policies impact climate change, how will success be measured, and at what taxpayer cost in dollars and loss of freedoms?</a:t>
            </a:r>
          </a:p>
          <a:p>
            <a:pPr>
              <a:buFont typeface="Wingdings" panose="05000000000000000000" pitchFamily="2" charset="2"/>
              <a:buChar char="ü"/>
            </a:pPr>
            <a:r>
              <a:rPr lang="en-US" sz="1800" dirty="0"/>
              <a:t>Depends on  outdated political consensus science of United Nations IPCC and outdated references</a:t>
            </a:r>
          </a:p>
          <a:p>
            <a:pPr>
              <a:buFont typeface="Wingdings" panose="05000000000000000000" pitchFamily="2" charset="2"/>
              <a:buChar char="ü"/>
            </a:pPr>
            <a:r>
              <a:rPr lang="en-US" sz="1800" dirty="0"/>
              <a:t>Ignores latest scientific data to the contrary; U.N. IPCCC AR6 is underway with lowered computer predictions for temperature change</a:t>
            </a:r>
          </a:p>
          <a:p>
            <a:pPr>
              <a:buFont typeface="Wingdings" panose="05000000000000000000" pitchFamily="2" charset="2"/>
              <a:buChar char="ü"/>
            </a:pPr>
            <a:r>
              <a:rPr lang="en-US" sz="1800" dirty="0"/>
              <a:t>Ignores fact that the  human contribution to global climate change can not be distinguished from natural background changes</a:t>
            </a:r>
          </a:p>
          <a:p>
            <a:pPr>
              <a:buFont typeface="Wingdings" panose="05000000000000000000" pitchFamily="2" charset="2"/>
              <a:buChar char="ü"/>
            </a:pPr>
            <a:r>
              <a:rPr lang="en-US" sz="1800" dirty="0"/>
              <a:t>Get used to bicycle riding, summer and winter</a:t>
            </a:r>
          </a:p>
          <a:p>
            <a:pPr>
              <a:buFont typeface="Wingdings" panose="05000000000000000000" pitchFamily="2" charset="2"/>
              <a:buChar char="ü"/>
            </a:pPr>
            <a:r>
              <a:rPr lang="en-US" sz="1800" dirty="0"/>
              <a:t>Electric cars = Emission Elsewhere Luxury Cars</a:t>
            </a:r>
          </a:p>
          <a:p>
            <a:pPr>
              <a:buFont typeface="Wingdings" panose="05000000000000000000" pitchFamily="2" charset="2"/>
              <a:buChar char="ü"/>
            </a:pPr>
            <a:r>
              <a:rPr lang="en-US" sz="1800" dirty="0"/>
              <a:t>Ignores Study Showing That If </a:t>
            </a:r>
            <a:r>
              <a:rPr lang="en-US" sz="1800" b="1" dirty="0"/>
              <a:t>All of Virginia</a:t>
            </a:r>
            <a:r>
              <a:rPr lang="en-US" sz="1800" dirty="0"/>
              <a:t> Abandons All Fossil Fuel Use The Temperature Savings By 2050 Would be:</a:t>
            </a:r>
          </a:p>
          <a:p>
            <a:pPr marL="0" indent="0">
              <a:buNone/>
            </a:pPr>
            <a:r>
              <a:rPr lang="en-US" sz="1800" dirty="0">
                <a:solidFill>
                  <a:srgbClr val="FF0000"/>
                </a:solidFill>
              </a:rPr>
              <a:t>                           0.0016 Degree C</a:t>
            </a:r>
          </a:p>
        </p:txBody>
      </p:sp>
    </p:spTree>
    <p:extLst>
      <p:ext uri="{BB962C8B-B14F-4D97-AF65-F5344CB8AC3E}">
        <p14:creationId xmlns:p14="http://schemas.microsoft.com/office/powerpoint/2010/main" val="11827116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04470-FBFE-4BBC-B76B-A26636F56621}"/>
              </a:ext>
            </a:extLst>
          </p:cNvPr>
          <p:cNvSpPr>
            <a:spLocks noGrp="1"/>
          </p:cNvSpPr>
          <p:nvPr>
            <p:ph type="title"/>
          </p:nvPr>
        </p:nvSpPr>
        <p:spPr>
          <a:xfrm>
            <a:off x="547352" y="365125"/>
            <a:ext cx="11191741" cy="2062543"/>
          </a:xfrm>
        </p:spPr>
        <p:txBody>
          <a:bodyPr>
            <a:noAutofit/>
          </a:bodyPr>
          <a:lstStyle/>
          <a:p>
            <a:pPr algn="ctr"/>
            <a:r>
              <a:rPr lang="en-US" sz="4000" dirty="0">
                <a:latin typeface="+mn-lt"/>
              </a:rPr>
              <a:t>Albemarle County Must Be Smarter Than Google Engineers</a:t>
            </a:r>
          </a:p>
        </p:txBody>
      </p:sp>
      <p:sp>
        <p:nvSpPr>
          <p:cNvPr id="3" name="Content Placeholder 2">
            <a:extLst>
              <a:ext uri="{FF2B5EF4-FFF2-40B4-BE49-F238E27FC236}">
                <a16:creationId xmlns:a16="http://schemas.microsoft.com/office/drawing/2014/main" id="{42801C59-9701-4259-AA4E-F8822AEA48C1}"/>
              </a:ext>
            </a:extLst>
          </p:cNvPr>
          <p:cNvSpPr>
            <a:spLocks noGrp="1"/>
          </p:cNvSpPr>
          <p:nvPr>
            <p:ph idx="1"/>
          </p:nvPr>
        </p:nvSpPr>
        <p:spPr>
          <a:xfrm>
            <a:off x="838200" y="2182969"/>
            <a:ext cx="10515600" cy="3993994"/>
          </a:xfrm>
        </p:spPr>
        <p:txBody>
          <a:bodyPr>
            <a:normAutofit fontScale="92500" lnSpcReduction="20000"/>
          </a:bodyPr>
          <a:lstStyle/>
          <a:p>
            <a:pPr marL="0" indent="0" fontAlgn="base">
              <a:buNone/>
            </a:pPr>
            <a:endParaRPr lang="en-US" i="1" dirty="0"/>
          </a:p>
          <a:p>
            <a:pPr fontAlgn="base">
              <a:buFont typeface="Wingdings" panose="05000000000000000000" pitchFamily="2" charset="2"/>
              <a:buChar char="ü"/>
            </a:pPr>
            <a:r>
              <a:rPr lang="en-US" sz="3300" dirty="0"/>
              <a:t>A research effort by Google corporation to make renewable energy viable has been a complete failure:</a:t>
            </a:r>
            <a:endParaRPr lang="en-US" sz="3300" i="1" dirty="0"/>
          </a:p>
          <a:p>
            <a:pPr fontAlgn="base">
              <a:buFont typeface="Wingdings" panose="05000000000000000000" pitchFamily="2" charset="2"/>
              <a:buChar char="ü"/>
            </a:pPr>
            <a:endParaRPr lang="en-US" i="1" dirty="0"/>
          </a:p>
          <a:p>
            <a:pPr fontAlgn="base">
              <a:buFont typeface="Wingdings" panose="05000000000000000000" pitchFamily="2" charset="2"/>
              <a:buChar char="ü"/>
            </a:pPr>
            <a:r>
              <a:rPr lang="en-US" sz="3000" i="1" dirty="0"/>
              <a:t>“We felt that with steady improvements to today’s renewable energy technologies, our society could stave off catastrophic climate change. We now know that to be a false hope …</a:t>
            </a:r>
          </a:p>
          <a:p>
            <a:pPr fontAlgn="base">
              <a:buFont typeface="Wingdings" panose="05000000000000000000" pitchFamily="2" charset="2"/>
              <a:buChar char="ü"/>
            </a:pPr>
            <a:endParaRPr lang="en-US" sz="3000" i="1" dirty="0"/>
          </a:p>
          <a:p>
            <a:pPr fontAlgn="base">
              <a:buFont typeface="Wingdings" panose="05000000000000000000" pitchFamily="2" charset="2"/>
              <a:buChar char="ü"/>
            </a:pPr>
            <a:r>
              <a:rPr lang="en-US" sz="3200" i="1" dirty="0"/>
              <a:t>Renewable energy technologies simply won’t work;”</a:t>
            </a:r>
          </a:p>
          <a:p>
            <a:pPr marL="0" indent="0">
              <a:buNone/>
            </a:pPr>
            <a:r>
              <a:rPr lang="en-US" sz="1800" i="1" dirty="0">
                <a:hlinkClick r:id="rId2"/>
              </a:rPr>
              <a:t>http://spectrum.ieee.org/energy/renewables/what-it-would-really-take-to-reverse-climate-change</a:t>
            </a:r>
            <a:endParaRPr lang="en-US" sz="1800" dirty="0"/>
          </a:p>
        </p:txBody>
      </p:sp>
    </p:spTree>
    <p:extLst>
      <p:ext uri="{BB962C8B-B14F-4D97-AF65-F5344CB8AC3E}">
        <p14:creationId xmlns:p14="http://schemas.microsoft.com/office/powerpoint/2010/main" val="38476791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81C8D-8C07-4624-B0B3-05BCC79856BB}"/>
              </a:ext>
            </a:extLst>
          </p:cNvPr>
          <p:cNvSpPr>
            <a:spLocks noGrp="1"/>
          </p:cNvSpPr>
          <p:nvPr>
            <p:ph type="title"/>
          </p:nvPr>
        </p:nvSpPr>
        <p:spPr/>
        <p:txBody>
          <a:bodyPr anchor="ctr">
            <a:normAutofit/>
          </a:bodyPr>
          <a:lstStyle/>
          <a:p>
            <a:pPr algn="ctr"/>
            <a:r>
              <a:rPr lang="en-US" sz="3600" dirty="0">
                <a:latin typeface="+mn-lt"/>
              </a:rPr>
              <a:t>Electric Vehicles Do Not Cure the Climate</a:t>
            </a:r>
            <a:r>
              <a:rPr lang="en-US" sz="2400" dirty="0"/>
              <a:t> </a:t>
            </a:r>
            <a:br>
              <a:rPr lang="en-US" sz="2400" dirty="0"/>
            </a:br>
            <a:r>
              <a:rPr lang="en-US" sz="3600" dirty="0">
                <a:latin typeface="+mn-lt"/>
              </a:rPr>
              <a:t>EVs= “Emission Somewhere Else” Green Virtue Chariots</a:t>
            </a:r>
          </a:p>
        </p:txBody>
      </p:sp>
      <p:sp>
        <p:nvSpPr>
          <p:cNvPr id="3" name="Text Placeholder 2">
            <a:extLst>
              <a:ext uri="{FF2B5EF4-FFF2-40B4-BE49-F238E27FC236}">
                <a16:creationId xmlns:a16="http://schemas.microsoft.com/office/drawing/2014/main" id="{A715CDA6-83BD-4E1F-9A5D-6F96997137DC}"/>
              </a:ext>
            </a:extLst>
          </p:cNvPr>
          <p:cNvSpPr>
            <a:spLocks noGrp="1"/>
          </p:cNvSpPr>
          <p:nvPr>
            <p:ph type="body" idx="1"/>
          </p:nvPr>
        </p:nvSpPr>
        <p:spPr>
          <a:xfrm>
            <a:off x="839788" y="1681163"/>
            <a:ext cx="5157787" cy="1004082"/>
          </a:xfrm>
        </p:spPr>
        <p:txBody>
          <a:bodyPr anchor="t">
            <a:normAutofit fontScale="92500" lnSpcReduction="20000"/>
          </a:bodyPr>
          <a:lstStyle/>
          <a:p>
            <a:pPr algn="ctr"/>
            <a:r>
              <a:rPr lang="en-US" dirty="0"/>
              <a:t>Out of sight out of mind? </a:t>
            </a:r>
          </a:p>
          <a:p>
            <a:pPr algn="ctr"/>
            <a:r>
              <a:rPr lang="en-US" dirty="0"/>
              <a:t>“Child miners aged four living a hell on Earth so You can drive an electric car”</a:t>
            </a:r>
          </a:p>
          <a:p>
            <a:pPr algn="ctr"/>
            <a:endParaRPr lang="en-US" dirty="0"/>
          </a:p>
          <a:p>
            <a:endParaRPr lang="en-US" dirty="0"/>
          </a:p>
        </p:txBody>
      </p:sp>
      <p:sp>
        <p:nvSpPr>
          <p:cNvPr id="5" name="Text Placeholder 4">
            <a:extLst>
              <a:ext uri="{FF2B5EF4-FFF2-40B4-BE49-F238E27FC236}">
                <a16:creationId xmlns:a16="http://schemas.microsoft.com/office/drawing/2014/main" id="{6FC45506-61C2-43F9-8CFB-D55A9F60A7B9}"/>
              </a:ext>
            </a:extLst>
          </p:cNvPr>
          <p:cNvSpPr>
            <a:spLocks noGrp="1"/>
          </p:cNvSpPr>
          <p:nvPr>
            <p:ph type="body" sz="quarter" idx="3"/>
          </p:nvPr>
        </p:nvSpPr>
        <p:spPr/>
        <p:txBody>
          <a:bodyPr anchor="ctr">
            <a:normAutofit fontScale="92500" lnSpcReduction="20000"/>
          </a:bodyPr>
          <a:lstStyle/>
          <a:p>
            <a:pPr algn="ctr"/>
            <a:r>
              <a:rPr lang="en-US" dirty="0"/>
              <a:t>Inconvenient EV Baggage</a:t>
            </a:r>
          </a:p>
        </p:txBody>
      </p:sp>
      <p:sp>
        <p:nvSpPr>
          <p:cNvPr id="6" name="Content Placeholder 5">
            <a:extLst>
              <a:ext uri="{FF2B5EF4-FFF2-40B4-BE49-F238E27FC236}">
                <a16:creationId xmlns:a16="http://schemas.microsoft.com/office/drawing/2014/main" id="{8E720B45-23B1-445A-B2BF-638119A4FA10}"/>
              </a:ext>
            </a:extLst>
          </p:cNvPr>
          <p:cNvSpPr>
            <a:spLocks noGrp="1"/>
          </p:cNvSpPr>
          <p:nvPr>
            <p:ph sz="quarter" idx="4"/>
          </p:nvPr>
        </p:nvSpPr>
        <p:spPr>
          <a:xfrm>
            <a:off x="6172200" y="2685245"/>
            <a:ext cx="5183188" cy="3504418"/>
          </a:xfrm>
        </p:spPr>
        <p:txBody>
          <a:bodyPr>
            <a:normAutofit fontScale="70000" lnSpcReduction="20000"/>
          </a:bodyPr>
          <a:lstStyle/>
          <a:p>
            <a:pPr>
              <a:buFont typeface="Wingdings" panose="05000000000000000000" pitchFamily="2" charset="2"/>
              <a:buChar char="ü"/>
            </a:pPr>
            <a:r>
              <a:rPr lang="en-US" dirty="0"/>
              <a:t>Coal or natural gas powered electric generating plants will be charging most EVs</a:t>
            </a:r>
          </a:p>
          <a:p>
            <a:pPr>
              <a:buFont typeface="Wingdings" panose="05000000000000000000" pitchFamily="2" charset="2"/>
              <a:buChar char="ü"/>
            </a:pPr>
            <a:r>
              <a:rPr lang="en-US" dirty="0"/>
              <a:t>EV car battery manufacture and disposal create a huge toxic environmental impact</a:t>
            </a:r>
          </a:p>
          <a:p>
            <a:pPr>
              <a:buFont typeface="Wingdings" panose="05000000000000000000" pitchFamily="2" charset="2"/>
              <a:buChar char="ü"/>
            </a:pPr>
            <a:r>
              <a:rPr lang="en-US" dirty="0"/>
              <a:t>Commercial scale wind and solar power plants are inefficient, require fossil fuel power-plant backups, consume huge amounts of concrete, steel, and rare earth elements , and create a toxic environmental footprint</a:t>
            </a:r>
          </a:p>
          <a:p>
            <a:pPr>
              <a:buFont typeface="Wingdings" panose="05000000000000000000" pitchFamily="2" charset="2"/>
              <a:buChar char="ü"/>
            </a:pPr>
            <a:r>
              <a:rPr lang="en-US" dirty="0"/>
              <a:t>New wind farm = New fossil fuel plant</a:t>
            </a:r>
          </a:p>
          <a:p>
            <a:pPr>
              <a:buFont typeface="Wingdings" panose="05000000000000000000" pitchFamily="2" charset="2"/>
              <a:buChar char="ü"/>
            </a:pPr>
            <a:r>
              <a:rPr lang="en-US" dirty="0"/>
              <a:t>These “renewable energy plants’ live on government tax subsidies and grants, and drive up electric energy costs to consumers</a:t>
            </a:r>
          </a:p>
        </p:txBody>
      </p:sp>
      <p:sp>
        <p:nvSpPr>
          <p:cNvPr id="7" name="TextBox 6">
            <a:extLst>
              <a:ext uri="{FF2B5EF4-FFF2-40B4-BE49-F238E27FC236}">
                <a16:creationId xmlns:a16="http://schemas.microsoft.com/office/drawing/2014/main" id="{54A96B80-2D34-458D-A2BD-6DBAB706F150}"/>
              </a:ext>
            </a:extLst>
          </p:cNvPr>
          <p:cNvSpPr txBox="1"/>
          <p:nvPr/>
        </p:nvSpPr>
        <p:spPr>
          <a:xfrm>
            <a:off x="978794" y="6362163"/>
            <a:ext cx="4919730" cy="461665"/>
          </a:xfrm>
          <a:prstGeom prst="rect">
            <a:avLst/>
          </a:prstGeom>
          <a:noFill/>
        </p:spPr>
        <p:txBody>
          <a:bodyPr wrap="square" rtlCol="0">
            <a:spAutoFit/>
          </a:bodyPr>
          <a:lstStyle/>
          <a:p>
            <a:r>
              <a:rPr lang="en-US" sz="1200" dirty="0">
                <a:hlinkClick r:id="rId2"/>
              </a:rPr>
              <a:t>https://www.dailymail.co.uk/news/article-4764208/Child-miners-aged-four-living-hell-Earth.html</a:t>
            </a:r>
            <a:endParaRPr lang="en-US" sz="1200" dirty="0"/>
          </a:p>
        </p:txBody>
      </p:sp>
      <p:pic>
        <p:nvPicPr>
          <p:cNvPr id="1026" name="Picture 2" descr="Eight-year-old Dorsen is pictured cowering beneath the raised hand of an overseer who warns him not to spill a rock">
            <a:extLst>
              <a:ext uri="{FF2B5EF4-FFF2-40B4-BE49-F238E27FC236}">
                <a16:creationId xmlns:a16="http://schemas.microsoft.com/office/drawing/2014/main" id="{36F0F947-8E31-4A13-B822-04EF9B5D825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839788" y="3082516"/>
            <a:ext cx="5157787" cy="310714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EE95DE4-8740-4CDF-AFC0-3592FA173515}"/>
              </a:ext>
            </a:extLst>
          </p:cNvPr>
          <p:cNvSpPr txBox="1"/>
          <p:nvPr/>
        </p:nvSpPr>
        <p:spPr>
          <a:xfrm>
            <a:off x="1023870" y="6007994"/>
            <a:ext cx="4565561" cy="369332"/>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4E69752A-DF70-4036-A344-A570C2FCA574}"/>
              </a:ext>
            </a:extLst>
          </p:cNvPr>
          <p:cNvSpPr txBox="1"/>
          <p:nvPr/>
        </p:nvSpPr>
        <p:spPr>
          <a:xfrm>
            <a:off x="839788" y="2620851"/>
            <a:ext cx="4981463" cy="461665"/>
          </a:xfrm>
          <a:prstGeom prst="rect">
            <a:avLst/>
          </a:prstGeom>
          <a:noFill/>
        </p:spPr>
        <p:txBody>
          <a:bodyPr wrap="square" rtlCol="0">
            <a:spAutoFit/>
          </a:bodyPr>
          <a:lstStyle/>
          <a:p>
            <a:r>
              <a:rPr lang="en-US" sz="1200" b="1" dirty="0"/>
              <a:t>Eight-year-old </a:t>
            </a:r>
            <a:r>
              <a:rPr lang="en-US" sz="1200" b="1" dirty="0" err="1"/>
              <a:t>Dorsen</a:t>
            </a:r>
            <a:r>
              <a:rPr lang="en-US" sz="1200" b="1" dirty="0"/>
              <a:t> is pictured cowering beneath the raised hand of an overseer who warns him not to spill a rock</a:t>
            </a:r>
            <a:endParaRPr lang="en-US" sz="1200" dirty="0"/>
          </a:p>
        </p:txBody>
      </p:sp>
    </p:spTree>
    <p:extLst>
      <p:ext uri="{BB962C8B-B14F-4D97-AF65-F5344CB8AC3E}">
        <p14:creationId xmlns:p14="http://schemas.microsoft.com/office/powerpoint/2010/main" val="11473653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FE704D4B-C485-4B75-B3B8-F6D720E1A8E6}"/>
              </a:ext>
            </a:extLst>
          </p:cNvPr>
          <p:cNvSpPr>
            <a:spLocks noGrp="1"/>
          </p:cNvSpPr>
          <p:nvPr>
            <p:ph type="title"/>
          </p:nvPr>
        </p:nvSpPr>
        <p:spPr/>
        <p:txBody>
          <a:bodyPr>
            <a:noAutofit/>
          </a:bodyPr>
          <a:lstStyle/>
          <a:p>
            <a:r>
              <a:rPr lang="en-US" altLang="en-US" sz="4000" dirty="0">
                <a:latin typeface="+mn-lt"/>
              </a:rPr>
              <a:t>Solar And Wind Power Renewables Receive Huge Governmental Taxpayer Subsidies And Provide Huge Profits To Wall Street And Investors</a:t>
            </a:r>
            <a:endParaRPr lang="en-US" altLang="en-US" sz="4400" dirty="0">
              <a:latin typeface="+mn-lt"/>
            </a:endParaRPr>
          </a:p>
        </p:txBody>
      </p:sp>
      <p:sp>
        <p:nvSpPr>
          <p:cNvPr id="3" name="Subtitle 2">
            <a:extLst>
              <a:ext uri="{FF2B5EF4-FFF2-40B4-BE49-F238E27FC236}">
                <a16:creationId xmlns:a16="http://schemas.microsoft.com/office/drawing/2014/main" id="{1553BD09-6A51-4C98-AB97-8B79A8F37EC7}"/>
              </a:ext>
            </a:extLst>
          </p:cNvPr>
          <p:cNvSpPr>
            <a:spLocks noGrp="1"/>
          </p:cNvSpPr>
          <p:nvPr>
            <p:ph sz="half" idx="1"/>
          </p:nvPr>
        </p:nvSpPr>
        <p:spPr/>
        <p:txBody>
          <a:bodyPr/>
          <a:lstStyle/>
          <a:p>
            <a:pPr algn="ctr">
              <a:buFont typeface="Arial" charset="0"/>
              <a:buNone/>
              <a:defRPr/>
            </a:pPr>
            <a:r>
              <a:rPr lang="en-US" dirty="0"/>
              <a:t>On a dollar per megawatt hour basis:</a:t>
            </a:r>
          </a:p>
          <a:p>
            <a:pPr algn="l">
              <a:buFont typeface="Arial" panose="020B0604020202020204" pitchFamily="34" charset="0"/>
              <a:buChar char="•"/>
              <a:defRPr/>
            </a:pPr>
            <a:r>
              <a:rPr lang="en-US" dirty="0"/>
              <a:t>Solar receives             $24.34  </a:t>
            </a:r>
          </a:p>
          <a:p>
            <a:pPr algn="l">
              <a:buFont typeface="Arial" panose="020B0604020202020204" pitchFamily="34" charset="0"/>
              <a:buChar char="•"/>
              <a:defRPr/>
            </a:pPr>
            <a:r>
              <a:rPr lang="en-US" dirty="0"/>
              <a:t>Wind receives	      $23.37</a:t>
            </a:r>
          </a:p>
          <a:p>
            <a:pPr algn="l">
              <a:buFont typeface="Arial" panose="020B0604020202020204" pitchFamily="34" charset="0"/>
              <a:buChar char="•"/>
              <a:defRPr/>
            </a:pPr>
            <a:r>
              <a:rPr lang="en-US" dirty="0"/>
              <a:t>Nuclear receives        $  1.59 </a:t>
            </a:r>
          </a:p>
          <a:p>
            <a:pPr algn="l">
              <a:buFont typeface="Arial" panose="020B0604020202020204" pitchFamily="34" charset="0"/>
              <a:buChar char="•"/>
              <a:defRPr/>
            </a:pPr>
            <a:r>
              <a:rPr lang="en-US" dirty="0"/>
              <a:t>Hydro receives           $    .67   </a:t>
            </a:r>
          </a:p>
          <a:p>
            <a:pPr algn="l">
              <a:buFont typeface="Arial" panose="020B0604020202020204" pitchFamily="34" charset="0"/>
              <a:buChar char="•"/>
              <a:defRPr/>
            </a:pPr>
            <a:r>
              <a:rPr lang="en-US" dirty="0"/>
              <a:t>Coal  receives             $    .44  </a:t>
            </a:r>
          </a:p>
          <a:p>
            <a:pPr algn="l">
              <a:buFont typeface="Arial" panose="020B0604020202020204" pitchFamily="34" charset="0"/>
              <a:buChar char="•"/>
              <a:defRPr/>
            </a:pPr>
            <a:r>
              <a:rPr lang="en-US" dirty="0"/>
              <a:t>Oil  receives                $    .25 </a:t>
            </a:r>
          </a:p>
          <a:p>
            <a:pPr algn="l">
              <a:buFont typeface="Arial" panose="020B0604020202020204" pitchFamily="34" charset="0"/>
              <a:buChar char="•"/>
              <a:defRPr/>
            </a:pPr>
            <a:endParaRPr lang="en-US" dirty="0"/>
          </a:p>
          <a:p>
            <a:pPr algn="l">
              <a:buFont typeface="Arial" panose="020B0604020202020204" pitchFamily="34" charset="0"/>
              <a:buChar char="•"/>
              <a:defRPr/>
            </a:pPr>
            <a:endParaRPr lang="en-US" dirty="0"/>
          </a:p>
          <a:p>
            <a:pPr algn="l">
              <a:buFont typeface="Arial" panose="020B0604020202020204" pitchFamily="34" charset="0"/>
              <a:buChar char="•"/>
              <a:defRPr/>
            </a:pPr>
            <a:endParaRPr lang="en-US" dirty="0"/>
          </a:p>
          <a:p>
            <a:pPr algn="l">
              <a:buFont typeface="Arial" panose="020B0604020202020204" pitchFamily="34" charset="0"/>
              <a:buChar char="•"/>
              <a:defRPr/>
            </a:pPr>
            <a:endParaRPr lang="en-US" dirty="0"/>
          </a:p>
          <a:p>
            <a:pPr algn="l">
              <a:buFont typeface="Arial" charset="0"/>
              <a:buNone/>
              <a:defRPr/>
            </a:pPr>
            <a:endParaRPr lang="en-US" dirty="0"/>
          </a:p>
        </p:txBody>
      </p:sp>
      <p:sp>
        <p:nvSpPr>
          <p:cNvPr id="2" name="Content Placeholder 1">
            <a:extLst>
              <a:ext uri="{FF2B5EF4-FFF2-40B4-BE49-F238E27FC236}">
                <a16:creationId xmlns:a16="http://schemas.microsoft.com/office/drawing/2014/main" id="{DD5A6ACB-0323-4CC5-822C-675FA0F0031D}"/>
              </a:ext>
            </a:extLst>
          </p:cNvPr>
          <p:cNvSpPr>
            <a:spLocks noGrp="1"/>
          </p:cNvSpPr>
          <p:nvPr>
            <p:ph sz="half" idx="2"/>
          </p:nvPr>
        </p:nvSpPr>
        <p:spPr/>
        <p:txBody>
          <a:bodyPr/>
          <a:lstStyle/>
          <a:p>
            <a:pPr marL="0" indent="0">
              <a:buNone/>
            </a:pPr>
            <a:r>
              <a:rPr lang="en-US" dirty="0"/>
              <a:t>Based on the unproven and false hypothesis that carbon dioxide rules the global climate, a money making craze/scam has swept all aspects of our society with green virtue signaling the face of corporate America, and billions are wasted to decarbonize society, just as we are entering another global cooling era.</a:t>
            </a:r>
          </a:p>
        </p:txBody>
      </p:sp>
      <p:sp>
        <p:nvSpPr>
          <p:cNvPr id="58372" name="TextBox 3">
            <a:extLst>
              <a:ext uri="{FF2B5EF4-FFF2-40B4-BE49-F238E27FC236}">
                <a16:creationId xmlns:a16="http://schemas.microsoft.com/office/drawing/2014/main" id="{79BEBF30-2C82-4EB6-B6B6-052E235A4002}"/>
              </a:ext>
            </a:extLst>
          </p:cNvPr>
          <p:cNvSpPr txBox="1">
            <a:spLocks noChangeArrowheads="1"/>
          </p:cNvSpPr>
          <p:nvPr/>
        </p:nvSpPr>
        <p:spPr bwMode="auto">
          <a:xfrm>
            <a:off x="2209800" y="6248400"/>
            <a:ext cx="792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Data: U.S. Energy Information Administration  2008</a:t>
            </a:r>
          </a:p>
        </p:txBody>
      </p:sp>
    </p:spTree>
    <p:extLst>
      <p:ext uri="{BB962C8B-B14F-4D97-AF65-F5344CB8AC3E}">
        <p14:creationId xmlns:p14="http://schemas.microsoft.com/office/powerpoint/2010/main" val="5344486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4743C-D213-4D8D-BFF7-D6562AA1262A}"/>
              </a:ext>
            </a:extLst>
          </p:cNvPr>
          <p:cNvSpPr>
            <a:spLocks noGrp="1"/>
          </p:cNvSpPr>
          <p:nvPr>
            <p:ph type="title"/>
          </p:nvPr>
        </p:nvSpPr>
        <p:spPr>
          <a:xfrm>
            <a:off x="438150" y="1073150"/>
            <a:ext cx="11430000" cy="1041400"/>
          </a:xfrm>
        </p:spPr>
        <p:txBody>
          <a:bodyPr rtlCol="0">
            <a:noAutofit/>
          </a:bodyPr>
          <a:lstStyle/>
          <a:p>
            <a:pPr algn="ctr">
              <a:defRPr/>
            </a:pPr>
            <a:r>
              <a:rPr lang="en-US" altLang="en-US" sz="4000" b="1" dirty="0"/>
              <a:t>March 2016: </a:t>
            </a:r>
            <a:r>
              <a:rPr lang="en-US" sz="4000" dirty="0">
                <a:latin typeface="+mn-lt"/>
              </a:rPr>
              <a:t>Free Speech Threatened By Federal Policy</a:t>
            </a:r>
            <a:br>
              <a:rPr lang="en-US" sz="4000" dirty="0">
                <a:latin typeface="+mn-lt"/>
              </a:rPr>
            </a:br>
            <a:r>
              <a:rPr lang="en-US" sz="4000" dirty="0">
                <a:latin typeface="+mn-lt"/>
              </a:rPr>
              <a:t>(No Scientist Denies “Climate Change”)…</a:t>
            </a:r>
            <a:br>
              <a:rPr lang="en-US" sz="4000" dirty="0">
                <a:latin typeface="+mn-lt"/>
              </a:rPr>
            </a:br>
            <a:r>
              <a:rPr lang="en-US" sz="4000" dirty="0">
                <a:latin typeface="+mn-lt"/>
              </a:rPr>
              <a:t>More Of The Same In 2021</a:t>
            </a:r>
            <a:br>
              <a:rPr lang="en-US" sz="4000" dirty="0">
                <a:latin typeface="+mn-lt"/>
              </a:rPr>
            </a:br>
            <a:br>
              <a:rPr lang="en-US" sz="4000" dirty="0">
                <a:latin typeface="+mn-lt"/>
              </a:rPr>
            </a:br>
            <a:endParaRPr lang="en-US" sz="4000" dirty="0">
              <a:latin typeface="+mn-lt"/>
            </a:endParaRPr>
          </a:p>
        </p:txBody>
      </p:sp>
      <p:sp>
        <p:nvSpPr>
          <p:cNvPr id="12291" name="Content Placeholder 2">
            <a:extLst>
              <a:ext uri="{FF2B5EF4-FFF2-40B4-BE49-F238E27FC236}">
                <a16:creationId xmlns:a16="http://schemas.microsoft.com/office/drawing/2014/main" id="{CCE61D6B-1B9B-4722-A778-7A05631C13C6}"/>
              </a:ext>
            </a:extLst>
          </p:cNvPr>
          <p:cNvSpPr>
            <a:spLocks noGrp="1"/>
          </p:cNvSpPr>
          <p:nvPr>
            <p:ph idx="1"/>
          </p:nvPr>
        </p:nvSpPr>
        <p:spPr>
          <a:xfrm>
            <a:off x="1828800" y="1905000"/>
            <a:ext cx="8229600" cy="4572000"/>
          </a:xfrm>
        </p:spPr>
        <p:txBody>
          <a:bodyPr>
            <a:normAutofit lnSpcReduction="10000"/>
          </a:bodyPr>
          <a:lstStyle/>
          <a:p>
            <a:pPr marL="0" indent="0">
              <a:buNone/>
            </a:pPr>
            <a:r>
              <a:rPr lang="en-US" altLang="en-US" sz="3600" dirty="0"/>
              <a:t>U.S. Attorney General Loretta Lynch told the Senate Judiciary Committee that not only has she discussed internally the possibility of pursuing civil actions against so-called “</a:t>
            </a:r>
            <a:r>
              <a:rPr lang="en-US" altLang="en-US" sz="3600" i="1" dirty="0"/>
              <a:t>climate change deniers</a:t>
            </a:r>
            <a:r>
              <a:rPr lang="en-US" altLang="en-US" sz="3600" dirty="0"/>
              <a:t>,” but she has “referred it to the FBI to consider whether or not it meets the criteria for which we could take action.” - </a:t>
            </a:r>
            <a:r>
              <a:rPr lang="en-US" altLang="en-US" sz="2400" dirty="0"/>
              <a:t>See more at: http://www.thegwpf.com/americas-new-inquisition-u-s-attorney-general-lynch-looks-into-prosecuting-climate-change-deniers/#sthash.MicWwdh2.dpuf</a:t>
            </a:r>
            <a:endParaRPr lang="en-US" altLang="en-US" sz="3600" dirty="0"/>
          </a:p>
        </p:txBody>
      </p:sp>
    </p:spTree>
    <p:extLst>
      <p:ext uri="{BB962C8B-B14F-4D97-AF65-F5344CB8AC3E}">
        <p14:creationId xmlns:p14="http://schemas.microsoft.com/office/powerpoint/2010/main" val="24886260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A4146-8E08-448B-8CA8-596DDE580CE8}"/>
              </a:ext>
            </a:extLst>
          </p:cNvPr>
          <p:cNvSpPr>
            <a:spLocks noGrp="1"/>
          </p:cNvSpPr>
          <p:nvPr>
            <p:ph type="title"/>
          </p:nvPr>
        </p:nvSpPr>
        <p:spPr>
          <a:xfrm>
            <a:off x="825500" y="531812"/>
            <a:ext cx="10515600" cy="1768475"/>
          </a:xfrm>
        </p:spPr>
        <p:txBody>
          <a:bodyPr/>
          <a:lstStyle/>
          <a:p>
            <a:pPr algn="ctr"/>
            <a:r>
              <a:rPr lang="en-US" dirty="0">
                <a:latin typeface="+mn-lt"/>
              </a:rPr>
              <a:t>With A Closing Credit To Forrest Gump</a:t>
            </a:r>
          </a:p>
        </p:txBody>
      </p:sp>
      <p:sp>
        <p:nvSpPr>
          <p:cNvPr id="3" name="Content Placeholder 2">
            <a:extLst>
              <a:ext uri="{FF2B5EF4-FFF2-40B4-BE49-F238E27FC236}">
                <a16:creationId xmlns:a16="http://schemas.microsoft.com/office/drawing/2014/main" id="{792DBE45-9BE8-4F7C-932B-AFA25DF17E36}"/>
              </a:ext>
            </a:extLst>
          </p:cNvPr>
          <p:cNvSpPr>
            <a:spLocks noGrp="1"/>
          </p:cNvSpPr>
          <p:nvPr>
            <p:ph idx="1"/>
          </p:nvPr>
        </p:nvSpPr>
        <p:spPr>
          <a:xfrm>
            <a:off x="838200" y="1825625"/>
            <a:ext cx="10515600" cy="3616325"/>
          </a:xfrm>
        </p:spPr>
        <p:txBody>
          <a:bodyPr anchor="ctr">
            <a:normAutofit/>
          </a:bodyPr>
          <a:lstStyle/>
          <a:p>
            <a:pPr marL="0" indent="0" algn="ctr">
              <a:buNone/>
            </a:pPr>
            <a:r>
              <a:rPr lang="en-US" sz="4000" dirty="0"/>
              <a:t>…and “just like that”</a:t>
            </a:r>
          </a:p>
          <a:p>
            <a:pPr marL="0" indent="0" algn="ctr">
              <a:buNone/>
            </a:pPr>
            <a:r>
              <a:rPr lang="en-US" sz="4000" dirty="0"/>
              <a:t> the “climate emergency” was gone</a:t>
            </a:r>
          </a:p>
        </p:txBody>
      </p:sp>
    </p:spTree>
    <p:extLst>
      <p:ext uri="{BB962C8B-B14F-4D97-AF65-F5344CB8AC3E}">
        <p14:creationId xmlns:p14="http://schemas.microsoft.com/office/powerpoint/2010/main" val="27563435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670</TotalTime>
  <Words>3793</Words>
  <Application>Microsoft Office PowerPoint</Application>
  <PresentationFormat>Widescreen</PresentationFormat>
  <Paragraphs>279</Paragraphs>
  <Slides>61</Slides>
  <Notes>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61</vt:i4>
      </vt:variant>
    </vt:vector>
  </HeadingPairs>
  <TitlesOfParts>
    <vt:vector size="73" baseType="lpstr">
      <vt:lpstr>adobe-caslon-pro</vt:lpstr>
      <vt:lpstr>Arial</vt:lpstr>
      <vt:lpstr>Arial</vt:lpstr>
      <vt:lpstr>arimo-1</vt:lpstr>
      <vt:lpstr>Bodoni MT Black</vt:lpstr>
      <vt:lpstr>Calibri</vt:lpstr>
      <vt:lpstr>Calibri Light</vt:lpstr>
      <vt:lpstr>MS Reference Sans Serif</vt:lpstr>
      <vt:lpstr>Open Sans</vt:lpstr>
      <vt:lpstr>Roboto</vt:lpstr>
      <vt:lpstr>Wingdings</vt:lpstr>
      <vt:lpstr>Office Theme</vt:lpstr>
      <vt:lpstr>What Climate Emergency? Charles Battig, M.S., M.D. www.climateis.com  CO2 Coalition Heartland Institute</vt:lpstr>
      <vt:lpstr>What is Climate? </vt:lpstr>
      <vt:lpstr>A Non-Existent  Existential Threat</vt:lpstr>
      <vt:lpstr> Monthly Weather Review for November 1922 “Nothing New Under The Sun” </vt:lpstr>
      <vt:lpstr>Fear Is The Effective Tool For Political Control </vt:lpstr>
      <vt:lpstr>Slippery Slope of Climate Propaganda Fearmongering, Wordsmithing, And Media Mendacity</vt:lpstr>
      <vt:lpstr>Life On Earth Co-existed And Developed With CO2 Levels Much Higher Than At Present</vt:lpstr>
      <vt:lpstr>So You Want To Do Something About Climate Change? Carbon Dioxide Is A Poor Choice</vt:lpstr>
      <vt:lpstr>We Are Living On A Mere Blip Of The Geological Time Scale</vt:lpstr>
      <vt:lpstr>Global Temperatures, Present and Past Global Temperatures Were Higher When CO2 Was Much Lower</vt:lpstr>
      <vt:lpstr>UVA’s Michael Mann and His Temperature “Hockey Stick”</vt:lpstr>
      <vt:lpstr>The Linear Warming Trend Since January, 1979  To March 2021 Remains At +0.14 C/decade (+0.12 C/decade Over The Global-Averaged Oceans, And +0.18 C/decade Over Global-Averaged Land)</vt:lpstr>
      <vt:lpstr>Why Demonize Carbon Dioxide?</vt:lpstr>
      <vt:lpstr>The True Drivers OF Our Climate Not Amenable To Taxation</vt:lpstr>
      <vt:lpstr>Create Fear = Control </vt:lpstr>
      <vt:lpstr>What Are The Public Perceptions?</vt:lpstr>
      <vt:lpstr>Climate Related Deaths Down 95%</vt:lpstr>
      <vt:lpstr>No, Forest fires and Tornadoes Are Not Getting Worse…Where Is the Crisis? </vt:lpstr>
      <vt:lpstr>Carbon/Coal Consumption Up, CO2 Up; Global Temperature Down</vt:lpstr>
      <vt:lpstr>Droughts Not Increasing Hurricanes Not Increasing</vt:lpstr>
      <vt:lpstr>The Average Rate Of Sea Level Rise Remains The Same Average of 7-10 Inches Per Century</vt:lpstr>
      <vt:lpstr>Thirty Years After 1988 Predicting Their End, Maldives Still There Welcoming Tourists</vt:lpstr>
      <vt:lpstr>The Atlantic Coast of Virginia is Sinking… Nothing to Do With Climate Change</vt:lpstr>
      <vt:lpstr>Another Al Gore Climate Prediction (2009) Fails, and Continues to Fail</vt:lpstr>
      <vt:lpstr>Antarctica Melts From Volcanic Activity From Below</vt:lpstr>
      <vt:lpstr>More Snow, Not Less</vt:lpstr>
      <vt:lpstr>Species Extinctions Down, Not Up Real Extinctions, Not Computer Predictions</vt:lpstr>
      <vt:lpstr>PowerPoint Presentation</vt:lpstr>
      <vt:lpstr> University of Victoria (2019) Fires Susan Crockford Ending Her 15-year Stint As An Adjunct Professor For Telling The Truth And Challenging The New Climate Orthodoxy </vt:lpstr>
      <vt:lpstr>New Ice Age Predicted By Scientists and Widely Reported Almost There in 1974, 1979… Still Waiting in 2019, But It Is Still Coming</vt:lpstr>
      <vt:lpstr>Ancient Mass Hysteria Repeats In Our Time</vt:lpstr>
      <vt:lpstr>One a Climate Scientific Treaty  The Other an  Economist’s Insight Into The Public’s Gullibility</vt:lpstr>
      <vt:lpstr>Greenpeace Leader Now Looks  Back In 2021 At The Corruption Of Scientific Integrity</vt:lpstr>
      <vt:lpstr>John Muir’s Environmental Conservation Ideals Replaced By Wealth Redistribution and Climate Justice</vt:lpstr>
      <vt:lpstr>Greenhouse Gases Science Facts vs. School Indoctrination </vt:lpstr>
      <vt:lpstr>Leading Children Astray Then, and Now?</vt:lpstr>
      <vt:lpstr>Judges “Determining” Scientific Fact Erroneously Label Carbon Dioxide A “Pollutant” </vt:lpstr>
      <vt:lpstr>Carbon Dioxide: An Essential Life Sustaining  Gas</vt:lpstr>
      <vt:lpstr>25th U.N. Climate Apocalypse Meeting in Madrid, December 2019</vt:lpstr>
      <vt:lpstr>“Greenhouse effect, a warming of Earth’s surface and troposphere (the lowest layer of the atmosphere) caused by the presence of water vapour, carbon dioxide, methane, and certain other gases in the air. Of those gases, known as greenhouse gases, water vapour has the largest effect.”  (M.Mann)</vt:lpstr>
      <vt:lpstr>In 2001 The UN Let The Cat Out Of The Bag, But The Climate Modelers And Dogmatists Ignore The Fact </vt:lpstr>
      <vt:lpstr> U.N. IPCC Climate Computers Predicted 3X The Actual Warming Over a Fifty Year  Period Albemarle County Pledges to Follow U.N. Anyway!  </vt:lpstr>
      <vt:lpstr>Total Human Greenhouse Gas Contributions Produce About 0.28% Of The Greenhouse Effect.   Man-made CO2  Produces About 0.2% of Earth’s Greenhouse Effect, (factoring in water vapor)</vt:lpstr>
      <vt:lpstr>Manmade CO2 Contributes +/- 0.2% Of The Total GHG Effect Water Vapor Is The Number One Green House Gas</vt:lpstr>
      <vt:lpstr>Analysis of Carbon Dioxide Emissions (for 2010) and Potential “Savings” in Future Global Temperature and Global Sea Level Rise from a Complete Cessation of All USA CO2 Emissions</vt:lpstr>
      <vt:lpstr>What Warmest Years? GISS climatologist Gavin Schmidt. “The difference between the second and sixth warmest years is trivial because the known uncertainty in the temperature measurement is larger than some of the differences between the warmest years.” https://www.nasa.gov/home/hqnews/2010/jan/HQ_10-017_Warmest_temps.html</vt:lpstr>
      <vt:lpstr>Harvard Study Finds Wind Turbines Warm The U.S. </vt:lpstr>
      <vt:lpstr>Environmental Destruction To Construct Unreliable Wind Power </vt:lpstr>
      <vt:lpstr>Wind Turbine Construction Carving Roads In Virgin Forests For Transport of Massive Amounts of Concrete and Steel And Subsequent Maintenance</vt:lpstr>
      <vt:lpstr>Wind Turbines Slaughter Birds and Lead To Loss of Natural Ecological Balance</vt:lpstr>
      <vt:lpstr>Biomass  Based Enviva Owns And Operates Seven Plants  In Southeastern United States Producing Over 3 Million Metric Tons Of Wood Pellets Annually Exported Primarily To Power Plants In The United Kingdom And Europe </vt:lpstr>
      <vt:lpstr>The Spotsylvania Solar Energy Center (Project) Is A “500-Megawatt” Solar Project Located In Western Spotsylvania County, Virginia. The Site Consists Of Three Non-contiguous Boundaries Encompassing Nearly 6,350 Acres and Produces Electricity Only When The Sun Shines</vt:lpstr>
      <vt:lpstr>Compare Footprint of Gas Fracking Wellhead And Underground Path To That Of Solar Panels And Wind Turbines…Natural Gas Provides Energy Day and Night</vt:lpstr>
      <vt:lpstr>Worn Out Turbine Blades Are Now Major Disposal Hazard For The Environment</vt:lpstr>
      <vt:lpstr>E-Vehicle Battery Environmental Disaster In Germany Batteries Being Discarded Sooner Than Expected</vt:lpstr>
      <vt:lpstr>Albemarle County Fantasy Forty-One Page Plan With Zero Climate Impact</vt:lpstr>
      <vt:lpstr>Albemarle County Must Be Smarter Than Google Engineers</vt:lpstr>
      <vt:lpstr>Electric Vehicles Do Not Cure the Climate  EVs= “Emission Somewhere Else” Green Virtue Chariots</vt:lpstr>
      <vt:lpstr>Solar And Wind Power Renewables Receive Huge Governmental Taxpayer Subsidies And Provide Huge Profits To Wall Street And Investors</vt:lpstr>
      <vt:lpstr>March 2016: Free Speech Threatened By Federal Policy (No Scientist Denies “Climate Change”)… More Of The Same In 2021  </vt:lpstr>
      <vt:lpstr>With A Closing Credit To Forrest Gump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Climate Emergency? Charles Battig, M.D.</dc:title>
  <dc:creator>Charles Battig</dc:creator>
  <cp:lastModifiedBy>Charles Battig</cp:lastModifiedBy>
  <cp:revision>73</cp:revision>
  <dcterms:created xsi:type="dcterms:W3CDTF">2021-03-16T19:23:15Z</dcterms:created>
  <dcterms:modified xsi:type="dcterms:W3CDTF">2021-05-02T17:08:41Z</dcterms:modified>
</cp:coreProperties>
</file>