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8" r:id="rId2"/>
    <p:sldId id="260" r:id="rId3"/>
    <p:sldId id="256" r:id="rId4"/>
    <p:sldId id="259" r:id="rId5"/>
    <p:sldId id="263" r:id="rId6"/>
    <p:sldId id="262" r:id="rId7"/>
    <p:sldId id="264" r:id="rId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993" autoAdjust="0"/>
    <p:restoredTop sz="94660"/>
  </p:normalViewPr>
  <p:slideViewPr>
    <p:cSldViewPr snapToGrid="0">
      <p:cViewPr varScale="1">
        <p:scale>
          <a:sx n="100" d="100"/>
          <a:sy n="100" d="100"/>
        </p:scale>
        <p:origin x="348" y="5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FEB8DF-76B1-4931-B182-460F803AFF6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EE73EA39-9653-4422-BB84-5AEDDF91118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E3B313C9-FF86-4E9D-B073-8AD53AEEEFB9}"/>
              </a:ext>
            </a:extLst>
          </p:cNvPr>
          <p:cNvSpPr>
            <a:spLocks noGrp="1"/>
          </p:cNvSpPr>
          <p:nvPr>
            <p:ph type="dt" sz="half" idx="10"/>
          </p:nvPr>
        </p:nvSpPr>
        <p:spPr/>
        <p:txBody>
          <a:bodyPr/>
          <a:lstStyle/>
          <a:p>
            <a:fld id="{15C63D24-851C-40D4-8367-52854CEF4ED9}" type="datetimeFigureOut">
              <a:rPr lang="en-US" smtClean="0"/>
              <a:t>1/14/2020</a:t>
            </a:fld>
            <a:endParaRPr lang="en-US"/>
          </a:p>
        </p:txBody>
      </p:sp>
      <p:sp>
        <p:nvSpPr>
          <p:cNvPr id="5" name="Footer Placeholder 4">
            <a:extLst>
              <a:ext uri="{FF2B5EF4-FFF2-40B4-BE49-F238E27FC236}">
                <a16:creationId xmlns:a16="http://schemas.microsoft.com/office/drawing/2014/main" id="{A458D876-6718-49EA-9F0E-2AE83FBF129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BA3A6D2-6698-44AC-A454-6A56BAF9C2A5}"/>
              </a:ext>
            </a:extLst>
          </p:cNvPr>
          <p:cNvSpPr>
            <a:spLocks noGrp="1"/>
          </p:cNvSpPr>
          <p:nvPr>
            <p:ph type="sldNum" sz="quarter" idx="12"/>
          </p:nvPr>
        </p:nvSpPr>
        <p:spPr/>
        <p:txBody>
          <a:bodyPr/>
          <a:lstStyle/>
          <a:p>
            <a:fld id="{2932F7E5-01CC-4CFB-87A6-D825DBE0DAC1}" type="slidenum">
              <a:rPr lang="en-US" smtClean="0"/>
              <a:t>‹#›</a:t>
            </a:fld>
            <a:endParaRPr lang="en-US"/>
          </a:p>
        </p:txBody>
      </p:sp>
    </p:spTree>
    <p:extLst>
      <p:ext uri="{BB962C8B-B14F-4D97-AF65-F5344CB8AC3E}">
        <p14:creationId xmlns:p14="http://schemas.microsoft.com/office/powerpoint/2010/main" val="17122290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5E7C2B-D218-4759-829D-53E9914FFEF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8DCC1FA-979D-494B-8BDC-E87970685811}"/>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16EE6FD-744A-4D2C-AA08-7D93495FCC50}"/>
              </a:ext>
            </a:extLst>
          </p:cNvPr>
          <p:cNvSpPr>
            <a:spLocks noGrp="1"/>
          </p:cNvSpPr>
          <p:nvPr>
            <p:ph type="dt" sz="half" idx="10"/>
          </p:nvPr>
        </p:nvSpPr>
        <p:spPr/>
        <p:txBody>
          <a:bodyPr/>
          <a:lstStyle/>
          <a:p>
            <a:fld id="{15C63D24-851C-40D4-8367-52854CEF4ED9}" type="datetimeFigureOut">
              <a:rPr lang="en-US" smtClean="0"/>
              <a:t>1/14/2020</a:t>
            </a:fld>
            <a:endParaRPr lang="en-US"/>
          </a:p>
        </p:txBody>
      </p:sp>
      <p:sp>
        <p:nvSpPr>
          <p:cNvPr id="5" name="Footer Placeholder 4">
            <a:extLst>
              <a:ext uri="{FF2B5EF4-FFF2-40B4-BE49-F238E27FC236}">
                <a16:creationId xmlns:a16="http://schemas.microsoft.com/office/drawing/2014/main" id="{090624DD-F806-4F2D-8CC3-5A9B6293066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AD5F56C-41DE-41E8-BD24-A01FA891E2FE}"/>
              </a:ext>
            </a:extLst>
          </p:cNvPr>
          <p:cNvSpPr>
            <a:spLocks noGrp="1"/>
          </p:cNvSpPr>
          <p:nvPr>
            <p:ph type="sldNum" sz="quarter" idx="12"/>
          </p:nvPr>
        </p:nvSpPr>
        <p:spPr/>
        <p:txBody>
          <a:bodyPr/>
          <a:lstStyle/>
          <a:p>
            <a:fld id="{2932F7E5-01CC-4CFB-87A6-D825DBE0DAC1}" type="slidenum">
              <a:rPr lang="en-US" smtClean="0"/>
              <a:t>‹#›</a:t>
            </a:fld>
            <a:endParaRPr lang="en-US"/>
          </a:p>
        </p:txBody>
      </p:sp>
    </p:spTree>
    <p:extLst>
      <p:ext uri="{BB962C8B-B14F-4D97-AF65-F5344CB8AC3E}">
        <p14:creationId xmlns:p14="http://schemas.microsoft.com/office/powerpoint/2010/main" val="24539166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2D889C-1729-4DEB-AD27-AEAEE5013EF3}"/>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8240ED9A-1108-4F57-9309-F34E39602F1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1C3953E-1CE2-40BE-A43B-D00BA2D24175}"/>
              </a:ext>
            </a:extLst>
          </p:cNvPr>
          <p:cNvSpPr>
            <a:spLocks noGrp="1"/>
          </p:cNvSpPr>
          <p:nvPr>
            <p:ph type="dt" sz="half" idx="10"/>
          </p:nvPr>
        </p:nvSpPr>
        <p:spPr/>
        <p:txBody>
          <a:bodyPr/>
          <a:lstStyle/>
          <a:p>
            <a:fld id="{15C63D24-851C-40D4-8367-52854CEF4ED9}" type="datetimeFigureOut">
              <a:rPr lang="en-US" smtClean="0"/>
              <a:t>1/14/2020</a:t>
            </a:fld>
            <a:endParaRPr lang="en-US"/>
          </a:p>
        </p:txBody>
      </p:sp>
      <p:sp>
        <p:nvSpPr>
          <p:cNvPr id="5" name="Footer Placeholder 4">
            <a:extLst>
              <a:ext uri="{FF2B5EF4-FFF2-40B4-BE49-F238E27FC236}">
                <a16:creationId xmlns:a16="http://schemas.microsoft.com/office/drawing/2014/main" id="{88375F44-4810-4D81-8873-C5C21DAA16D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ECD22A2-40B5-4D90-BF68-32C5E1D7F4C1}"/>
              </a:ext>
            </a:extLst>
          </p:cNvPr>
          <p:cNvSpPr>
            <a:spLocks noGrp="1"/>
          </p:cNvSpPr>
          <p:nvPr>
            <p:ph type="sldNum" sz="quarter" idx="12"/>
          </p:nvPr>
        </p:nvSpPr>
        <p:spPr/>
        <p:txBody>
          <a:bodyPr/>
          <a:lstStyle/>
          <a:p>
            <a:fld id="{2932F7E5-01CC-4CFB-87A6-D825DBE0DAC1}" type="slidenum">
              <a:rPr lang="en-US" smtClean="0"/>
              <a:t>‹#›</a:t>
            </a:fld>
            <a:endParaRPr lang="en-US"/>
          </a:p>
        </p:txBody>
      </p:sp>
    </p:spTree>
    <p:extLst>
      <p:ext uri="{BB962C8B-B14F-4D97-AF65-F5344CB8AC3E}">
        <p14:creationId xmlns:p14="http://schemas.microsoft.com/office/powerpoint/2010/main" val="188367203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C494DA-3480-41C4-B0C4-739C8017991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BB3CDEE-17E6-49CD-ADDC-39D0D14D304D}"/>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C5F6F03D-D9D8-4CFA-BFA1-F69DCB2ECD5E}"/>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D44B2DF2-F296-4EB0-BB9B-2764BB4D4451}"/>
              </a:ext>
            </a:extLst>
          </p:cNvPr>
          <p:cNvSpPr>
            <a:spLocks noGrp="1"/>
          </p:cNvSpPr>
          <p:nvPr>
            <p:ph type="dt" sz="half" idx="10"/>
          </p:nvPr>
        </p:nvSpPr>
        <p:spPr/>
        <p:txBody>
          <a:bodyPr/>
          <a:lstStyle/>
          <a:p>
            <a:fld id="{15C63D24-851C-40D4-8367-52854CEF4ED9}" type="datetimeFigureOut">
              <a:rPr lang="en-US" smtClean="0"/>
              <a:t>1/14/2020</a:t>
            </a:fld>
            <a:endParaRPr lang="en-US"/>
          </a:p>
        </p:txBody>
      </p:sp>
      <p:sp>
        <p:nvSpPr>
          <p:cNvPr id="6" name="Footer Placeholder 5">
            <a:extLst>
              <a:ext uri="{FF2B5EF4-FFF2-40B4-BE49-F238E27FC236}">
                <a16:creationId xmlns:a16="http://schemas.microsoft.com/office/drawing/2014/main" id="{2E379434-7A59-4574-9EA9-C9B1E107EDC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05CA432-5A6F-49F5-BE34-DA9AA2AE6ACC}"/>
              </a:ext>
            </a:extLst>
          </p:cNvPr>
          <p:cNvSpPr>
            <a:spLocks noGrp="1"/>
          </p:cNvSpPr>
          <p:nvPr>
            <p:ph type="sldNum" sz="quarter" idx="12"/>
          </p:nvPr>
        </p:nvSpPr>
        <p:spPr/>
        <p:txBody>
          <a:bodyPr/>
          <a:lstStyle/>
          <a:p>
            <a:fld id="{2932F7E5-01CC-4CFB-87A6-D825DBE0DAC1}" type="slidenum">
              <a:rPr lang="en-US" smtClean="0"/>
              <a:t>‹#›</a:t>
            </a:fld>
            <a:endParaRPr lang="en-US"/>
          </a:p>
        </p:txBody>
      </p:sp>
    </p:spTree>
    <p:extLst>
      <p:ext uri="{BB962C8B-B14F-4D97-AF65-F5344CB8AC3E}">
        <p14:creationId xmlns:p14="http://schemas.microsoft.com/office/powerpoint/2010/main" val="252239181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14624E-12EE-4A47-B972-F60D50055E0D}"/>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2B9779AB-35CA-44B1-8314-5967C804525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06714C4D-8EDD-4E2F-94FA-97F688B00F84}"/>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C8E67BF7-A324-486E-B0D0-427C153319D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9E52AEA-C605-4D3E-9475-DAA27E08617F}"/>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E522EC9F-5638-4D34-B46C-796D65EF397D}"/>
              </a:ext>
            </a:extLst>
          </p:cNvPr>
          <p:cNvSpPr>
            <a:spLocks noGrp="1"/>
          </p:cNvSpPr>
          <p:nvPr>
            <p:ph type="dt" sz="half" idx="10"/>
          </p:nvPr>
        </p:nvSpPr>
        <p:spPr/>
        <p:txBody>
          <a:bodyPr/>
          <a:lstStyle/>
          <a:p>
            <a:fld id="{15C63D24-851C-40D4-8367-52854CEF4ED9}" type="datetimeFigureOut">
              <a:rPr lang="en-US" smtClean="0"/>
              <a:t>1/14/2020</a:t>
            </a:fld>
            <a:endParaRPr lang="en-US"/>
          </a:p>
        </p:txBody>
      </p:sp>
      <p:sp>
        <p:nvSpPr>
          <p:cNvPr id="8" name="Footer Placeholder 7">
            <a:extLst>
              <a:ext uri="{FF2B5EF4-FFF2-40B4-BE49-F238E27FC236}">
                <a16:creationId xmlns:a16="http://schemas.microsoft.com/office/drawing/2014/main" id="{73EE19B9-5F1D-4F42-8B1C-59A68573BBC4}"/>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DE78090C-943E-4B38-ACC8-57AA9D1F7844}"/>
              </a:ext>
            </a:extLst>
          </p:cNvPr>
          <p:cNvSpPr>
            <a:spLocks noGrp="1"/>
          </p:cNvSpPr>
          <p:nvPr>
            <p:ph type="sldNum" sz="quarter" idx="12"/>
          </p:nvPr>
        </p:nvSpPr>
        <p:spPr/>
        <p:txBody>
          <a:bodyPr/>
          <a:lstStyle/>
          <a:p>
            <a:fld id="{2932F7E5-01CC-4CFB-87A6-D825DBE0DAC1}" type="slidenum">
              <a:rPr lang="en-US" smtClean="0"/>
              <a:t>‹#›</a:t>
            </a:fld>
            <a:endParaRPr lang="en-US"/>
          </a:p>
        </p:txBody>
      </p:sp>
    </p:spTree>
    <p:extLst>
      <p:ext uri="{BB962C8B-B14F-4D97-AF65-F5344CB8AC3E}">
        <p14:creationId xmlns:p14="http://schemas.microsoft.com/office/powerpoint/2010/main" val="297556844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D4A136-5344-425F-BE98-35482B8F8279}"/>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758CFD22-AC4A-4390-81BB-140FC9ABC966}"/>
              </a:ext>
            </a:extLst>
          </p:cNvPr>
          <p:cNvSpPr>
            <a:spLocks noGrp="1"/>
          </p:cNvSpPr>
          <p:nvPr>
            <p:ph type="dt" sz="half" idx="10"/>
          </p:nvPr>
        </p:nvSpPr>
        <p:spPr/>
        <p:txBody>
          <a:bodyPr/>
          <a:lstStyle/>
          <a:p>
            <a:fld id="{15C63D24-851C-40D4-8367-52854CEF4ED9}" type="datetimeFigureOut">
              <a:rPr lang="en-US" smtClean="0"/>
              <a:t>1/14/2020</a:t>
            </a:fld>
            <a:endParaRPr lang="en-US"/>
          </a:p>
        </p:txBody>
      </p:sp>
      <p:sp>
        <p:nvSpPr>
          <p:cNvPr id="4" name="Footer Placeholder 3">
            <a:extLst>
              <a:ext uri="{FF2B5EF4-FFF2-40B4-BE49-F238E27FC236}">
                <a16:creationId xmlns:a16="http://schemas.microsoft.com/office/drawing/2014/main" id="{60F889EB-A922-4AB4-91DF-22085C1694AF}"/>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480291E-B9B5-4E9F-B652-813F0275028D}"/>
              </a:ext>
            </a:extLst>
          </p:cNvPr>
          <p:cNvSpPr>
            <a:spLocks noGrp="1"/>
          </p:cNvSpPr>
          <p:nvPr>
            <p:ph type="sldNum" sz="quarter" idx="12"/>
          </p:nvPr>
        </p:nvSpPr>
        <p:spPr/>
        <p:txBody>
          <a:bodyPr/>
          <a:lstStyle/>
          <a:p>
            <a:fld id="{2932F7E5-01CC-4CFB-87A6-D825DBE0DAC1}" type="slidenum">
              <a:rPr lang="en-US" smtClean="0"/>
              <a:t>‹#›</a:t>
            </a:fld>
            <a:endParaRPr lang="en-US"/>
          </a:p>
        </p:txBody>
      </p:sp>
    </p:spTree>
    <p:extLst>
      <p:ext uri="{BB962C8B-B14F-4D97-AF65-F5344CB8AC3E}">
        <p14:creationId xmlns:p14="http://schemas.microsoft.com/office/powerpoint/2010/main" val="17827722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B27A380-1FDB-4306-9EF1-1F318B4A7746}"/>
              </a:ext>
            </a:extLst>
          </p:cNvPr>
          <p:cNvSpPr>
            <a:spLocks noGrp="1"/>
          </p:cNvSpPr>
          <p:nvPr>
            <p:ph type="dt" sz="half" idx="10"/>
          </p:nvPr>
        </p:nvSpPr>
        <p:spPr/>
        <p:txBody>
          <a:bodyPr/>
          <a:lstStyle/>
          <a:p>
            <a:fld id="{15C63D24-851C-40D4-8367-52854CEF4ED9}" type="datetimeFigureOut">
              <a:rPr lang="en-US" smtClean="0"/>
              <a:t>1/14/2020</a:t>
            </a:fld>
            <a:endParaRPr lang="en-US"/>
          </a:p>
        </p:txBody>
      </p:sp>
      <p:sp>
        <p:nvSpPr>
          <p:cNvPr id="3" name="Footer Placeholder 2">
            <a:extLst>
              <a:ext uri="{FF2B5EF4-FFF2-40B4-BE49-F238E27FC236}">
                <a16:creationId xmlns:a16="http://schemas.microsoft.com/office/drawing/2014/main" id="{A2C392F9-E759-4169-AA9B-4F20FF2FEF1B}"/>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614CF4B-EA7A-4453-BA5D-7EB078639B2D}"/>
              </a:ext>
            </a:extLst>
          </p:cNvPr>
          <p:cNvSpPr>
            <a:spLocks noGrp="1"/>
          </p:cNvSpPr>
          <p:nvPr>
            <p:ph type="sldNum" sz="quarter" idx="12"/>
          </p:nvPr>
        </p:nvSpPr>
        <p:spPr/>
        <p:txBody>
          <a:bodyPr/>
          <a:lstStyle/>
          <a:p>
            <a:fld id="{2932F7E5-01CC-4CFB-87A6-D825DBE0DAC1}" type="slidenum">
              <a:rPr lang="en-US" smtClean="0"/>
              <a:t>‹#›</a:t>
            </a:fld>
            <a:endParaRPr lang="en-US"/>
          </a:p>
        </p:txBody>
      </p:sp>
    </p:spTree>
    <p:extLst>
      <p:ext uri="{BB962C8B-B14F-4D97-AF65-F5344CB8AC3E}">
        <p14:creationId xmlns:p14="http://schemas.microsoft.com/office/powerpoint/2010/main" val="339494900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D850DD-00E3-495F-BE30-E77595FDF26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5D0DBF2-363D-481F-9A0B-A4E67FF35C3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ACCA3544-AA49-4E88-B9E5-25291F267ED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DEF5FD6-BBC1-4865-B1B8-9DF40F1125D3}"/>
              </a:ext>
            </a:extLst>
          </p:cNvPr>
          <p:cNvSpPr>
            <a:spLocks noGrp="1"/>
          </p:cNvSpPr>
          <p:nvPr>
            <p:ph type="dt" sz="half" idx="10"/>
          </p:nvPr>
        </p:nvSpPr>
        <p:spPr/>
        <p:txBody>
          <a:bodyPr/>
          <a:lstStyle/>
          <a:p>
            <a:fld id="{15C63D24-851C-40D4-8367-52854CEF4ED9}" type="datetimeFigureOut">
              <a:rPr lang="en-US" smtClean="0"/>
              <a:t>1/14/2020</a:t>
            </a:fld>
            <a:endParaRPr lang="en-US"/>
          </a:p>
        </p:txBody>
      </p:sp>
      <p:sp>
        <p:nvSpPr>
          <p:cNvPr id="6" name="Footer Placeholder 5">
            <a:extLst>
              <a:ext uri="{FF2B5EF4-FFF2-40B4-BE49-F238E27FC236}">
                <a16:creationId xmlns:a16="http://schemas.microsoft.com/office/drawing/2014/main" id="{A2ED0E8D-DE8F-4E53-9F69-7D34BA5A441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EE6E84F-EC35-4DAB-971F-64C7B5E7398A}"/>
              </a:ext>
            </a:extLst>
          </p:cNvPr>
          <p:cNvSpPr>
            <a:spLocks noGrp="1"/>
          </p:cNvSpPr>
          <p:nvPr>
            <p:ph type="sldNum" sz="quarter" idx="12"/>
          </p:nvPr>
        </p:nvSpPr>
        <p:spPr/>
        <p:txBody>
          <a:bodyPr/>
          <a:lstStyle/>
          <a:p>
            <a:fld id="{2932F7E5-01CC-4CFB-87A6-D825DBE0DAC1}" type="slidenum">
              <a:rPr lang="en-US" smtClean="0"/>
              <a:t>‹#›</a:t>
            </a:fld>
            <a:endParaRPr lang="en-US"/>
          </a:p>
        </p:txBody>
      </p:sp>
    </p:spTree>
    <p:extLst>
      <p:ext uri="{BB962C8B-B14F-4D97-AF65-F5344CB8AC3E}">
        <p14:creationId xmlns:p14="http://schemas.microsoft.com/office/powerpoint/2010/main" val="130031887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9E573F-FF39-4C99-89D8-B7AE09D0A37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2C00E9B3-9324-47C7-8544-15DFDF285F1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CECEA923-8E66-4B0E-8D9E-1986E94A02B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F87EA00-5E8B-4971-9666-B0794BDF866E}"/>
              </a:ext>
            </a:extLst>
          </p:cNvPr>
          <p:cNvSpPr>
            <a:spLocks noGrp="1"/>
          </p:cNvSpPr>
          <p:nvPr>
            <p:ph type="dt" sz="half" idx="10"/>
          </p:nvPr>
        </p:nvSpPr>
        <p:spPr/>
        <p:txBody>
          <a:bodyPr/>
          <a:lstStyle/>
          <a:p>
            <a:fld id="{15C63D24-851C-40D4-8367-52854CEF4ED9}" type="datetimeFigureOut">
              <a:rPr lang="en-US" smtClean="0"/>
              <a:t>1/14/2020</a:t>
            </a:fld>
            <a:endParaRPr lang="en-US"/>
          </a:p>
        </p:txBody>
      </p:sp>
      <p:sp>
        <p:nvSpPr>
          <p:cNvPr id="6" name="Footer Placeholder 5">
            <a:extLst>
              <a:ext uri="{FF2B5EF4-FFF2-40B4-BE49-F238E27FC236}">
                <a16:creationId xmlns:a16="http://schemas.microsoft.com/office/drawing/2014/main" id="{45A520A9-FB5B-40AB-9EB5-C17E1BA3D28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2393C4F-BD25-4EB7-9F65-0C6DDF0C14EE}"/>
              </a:ext>
            </a:extLst>
          </p:cNvPr>
          <p:cNvSpPr>
            <a:spLocks noGrp="1"/>
          </p:cNvSpPr>
          <p:nvPr>
            <p:ph type="sldNum" sz="quarter" idx="12"/>
          </p:nvPr>
        </p:nvSpPr>
        <p:spPr/>
        <p:txBody>
          <a:bodyPr/>
          <a:lstStyle/>
          <a:p>
            <a:fld id="{2932F7E5-01CC-4CFB-87A6-D825DBE0DAC1}" type="slidenum">
              <a:rPr lang="en-US" smtClean="0"/>
              <a:t>‹#›</a:t>
            </a:fld>
            <a:endParaRPr lang="en-US"/>
          </a:p>
        </p:txBody>
      </p:sp>
    </p:spTree>
    <p:extLst>
      <p:ext uri="{BB962C8B-B14F-4D97-AF65-F5344CB8AC3E}">
        <p14:creationId xmlns:p14="http://schemas.microsoft.com/office/powerpoint/2010/main" val="198139559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A095FE-9770-4212-8E10-E8826D9C78E9}"/>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CF3AF173-705F-4B01-90FD-7B2E500CA502}"/>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12FA0C6-73E0-482A-9404-8932DF7DDA5D}"/>
              </a:ext>
            </a:extLst>
          </p:cNvPr>
          <p:cNvSpPr>
            <a:spLocks noGrp="1"/>
          </p:cNvSpPr>
          <p:nvPr>
            <p:ph type="dt" sz="half" idx="10"/>
          </p:nvPr>
        </p:nvSpPr>
        <p:spPr/>
        <p:txBody>
          <a:bodyPr/>
          <a:lstStyle/>
          <a:p>
            <a:fld id="{15C63D24-851C-40D4-8367-52854CEF4ED9}" type="datetimeFigureOut">
              <a:rPr lang="en-US" smtClean="0"/>
              <a:t>1/14/2020</a:t>
            </a:fld>
            <a:endParaRPr lang="en-US"/>
          </a:p>
        </p:txBody>
      </p:sp>
      <p:sp>
        <p:nvSpPr>
          <p:cNvPr id="5" name="Footer Placeholder 4">
            <a:extLst>
              <a:ext uri="{FF2B5EF4-FFF2-40B4-BE49-F238E27FC236}">
                <a16:creationId xmlns:a16="http://schemas.microsoft.com/office/drawing/2014/main" id="{CCFCAE76-92F5-4A1B-AB44-36CF7719976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EDA7C58-8AE1-4843-8347-3DC4A686C2B2}"/>
              </a:ext>
            </a:extLst>
          </p:cNvPr>
          <p:cNvSpPr>
            <a:spLocks noGrp="1"/>
          </p:cNvSpPr>
          <p:nvPr>
            <p:ph type="sldNum" sz="quarter" idx="12"/>
          </p:nvPr>
        </p:nvSpPr>
        <p:spPr/>
        <p:txBody>
          <a:bodyPr/>
          <a:lstStyle/>
          <a:p>
            <a:fld id="{2932F7E5-01CC-4CFB-87A6-D825DBE0DAC1}" type="slidenum">
              <a:rPr lang="en-US" smtClean="0"/>
              <a:t>‹#›</a:t>
            </a:fld>
            <a:endParaRPr lang="en-US"/>
          </a:p>
        </p:txBody>
      </p:sp>
    </p:spTree>
    <p:extLst>
      <p:ext uri="{BB962C8B-B14F-4D97-AF65-F5344CB8AC3E}">
        <p14:creationId xmlns:p14="http://schemas.microsoft.com/office/powerpoint/2010/main" val="358003014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A70540D-9D47-410C-9B22-4EA9F8FB4FCE}"/>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8192AB1D-9E24-4DBF-9E06-488F38F28CFE}"/>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538457C-5FCA-4E2C-86AF-BC72DCD5BB3A}"/>
              </a:ext>
            </a:extLst>
          </p:cNvPr>
          <p:cNvSpPr>
            <a:spLocks noGrp="1"/>
          </p:cNvSpPr>
          <p:nvPr>
            <p:ph type="dt" sz="half" idx="10"/>
          </p:nvPr>
        </p:nvSpPr>
        <p:spPr/>
        <p:txBody>
          <a:bodyPr/>
          <a:lstStyle/>
          <a:p>
            <a:fld id="{15C63D24-851C-40D4-8367-52854CEF4ED9}" type="datetimeFigureOut">
              <a:rPr lang="en-US" smtClean="0"/>
              <a:t>1/14/2020</a:t>
            </a:fld>
            <a:endParaRPr lang="en-US"/>
          </a:p>
        </p:txBody>
      </p:sp>
      <p:sp>
        <p:nvSpPr>
          <p:cNvPr id="5" name="Footer Placeholder 4">
            <a:extLst>
              <a:ext uri="{FF2B5EF4-FFF2-40B4-BE49-F238E27FC236}">
                <a16:creationId xmlns:a16="http://schemas.microsoft.com/office/drawing/2014/main" id="{1F7FCC71-14F9-4435-8684-52BDA103BC5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527A449-2CB5-4A7F-96DD-E9C775AD475E}"/>
              </a:ext>
            </a:extLst>
          </p:cNvPr>
          <p:cNvSpPr>
            <a:spLocks noGrp="1"/>
          </p:cNvSpPr>
          <p:nvPr>
            <p:ph type="sldNum" sz="quarter" idx="12"/>
          </p:nvPr>
        </p:nvSpPr>
        <p:spPr/>
        <p:txBody>
          <a:bodyPr/>
          <a:lstStyle/>
          <a:p>
            <a:fld id="{2932F7E5-01CC-4CFB-87A6-D825DBE0DAC1}" type="slidenum">
              <a:rPr lang="en-US" smtClean="0"/>
              <a:t>‹#›</a:t>
            </a:fld>
            <a:endParaRPr lang="en-US"/>
          </a:p>
        </p:txBody>
      </p:sp>
    </p:spTree>
    <p:extLst>
      <p:ext uri="{BB962C8B-B14F-4D97-AF65-F5344CB8AC3E}">
        <p14:creationId xmlns:p14="http://schemas.microsoft.com/office/powerpoint/2010/main" val="178791202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F86D0B5-F3FC-4F5D-AD93-67265B998F1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11384048-8A92-499D-966D-60A9E605875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8CAF082-B2C7-4742-B431-BE542AE8F89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5C63D24-851C-40D4-8367-52854CEF4ED9}" type="datetimeFigureOut">
              <a:rPr lang="en-US" smtClean="0"/>
              <a:t>1/14/2020</a:t>
            </a:fld>
            <a:endParaRPr lang="en-US"/>
          </a:p>
        </p:txBody>
      </p:sp>
      <p:sp>
        <p:nvSpPr>
          <p:cNvPr id="5" name="Footer Placeholder 4">
            <a:extLst>
              <a:ext uri="{FF2B5EF4-FFF2-40B4-BE49-F238E27FC236}">
                <a16:creationId xmlns:a16="http://schemas.microsoft.com/office/drawing/2014/main" id="{32C1FD16-7345-494B-966D-88D98F90D7C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17E561E6-B8DB-4F29-8446-8CA219ECF98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932F7E5-01CC-4CFB-87A6-D825DBE0DAC1}" type="slidenum">
              <a:rPr lang="en-US" smtClean="0"/>
              <a:t>‹#›</a:t>
            </a:fld>
            <a:endParaRPr lang="en-US"/>
          </a:p>
        </p:txBody>
      </p:sp>
    </p:spTree>
    <p:extLst>
      <p:ext uri="{BB962C8B-B14F-4D97-AF65-F5344CB8AC3E}">
        <p14:creationId xmlns:p14="http://schemas.microsoft.com/office/powerpoint/2010/main" val="345108507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hyperlink" Target="https://www.cfact.org/2020/01/02/debunking-cnns-false-climate-scare-reporting/"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hyperlink" Target="https://www.dailymail.co.uk/news/article-4764208/Child-miners-aged-four-living-hell-Earth.html" TargetMode="Externa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hyperlink" Target="https://yosemite.epa.gov/sab/sabproduct.nsf/WebCASAC/E2F6C71737201612852584D20069DFB1/$File/EPA-CASAC-20-001.pdf"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hyperlink" Target="https://deepgreenresistance.org/en/who-we-are/faqs/green-technology-renewable-energy" TargetMode="Externa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hyperlink" Target="https://www.bloomberg.com/news/articles/2020-01-06/a-1-billion-solar-plant-was-obsolete-before-it-ever-went-online" TargetMode="External"/><Relationship Id="rId2" Type="http://schemas.openxmlformats.org/officeDocument/2006/relationships/hyperlink" Target="https://www.therichest.com/celebnetworth/politician/democrat/al-gore-net-worth/" TargetMode="External"/><Relationship Id="rId1" Type="http://schemas.openxmlformats.org/officeDocument/2006/relationships/slideLayout" Target="../slideLayouts/slideLayout2.xml"/><Relationship Id="rId4" Type="http://schemas.openxmlformats.org/officeDocument/2006/relationships/hyperlink" Target="https://www.americanthinker.com/articles/2020/01/progressive_ecogroup_admits_it_renewable_energy_is_a_hoax_that_benefits_its_greenie_elmer_gantries_like_al_gore.html" TargetMode="Externa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491BCA-E3E3-4E3F-BF06-BB8664EC6EBE}"/>
              </a:ext>
            </a:extLst>
          </p:cNvPr>
          <p:cNvSpPr>
            <a:spLocks noGrp="1"/>
          </p:cNvSpPr>
          <p:nvPr>
            <p:ph type="title"/>
          </p:nvPr>
        </p:nvSpPr>
        <p:spPr>
          <a:xfrm>
            <a:off x="206061" y="365125"/>
            <a:ext cx="11758411" cy="3239036"/>
          </a:xfrm>
        </p:spPr>
        <p:txBody>
          <a:bodyPr anchor="t">
            <a:normAutofit/>
          </a:bodyPr>
          <a:lstStyle/>
          <a:p>
            <a:pPr algn="ctr"/>
            <a:br>
              <a:rPr lang="en-US" dirty="0">
                <a:latin typeface="+mn-lt"/>
              </a:rPr>
            </a:br>
            <a:r>
              <a:rPr lang="en-US" dirty="0">
                <a:latin typeface="+mn-lt"/>
              </a:rPr>
              <a:t>Local Consequences of Political  Climate Activism</a:t>
            </a:r>
            <a:br>
              <a:rPr lang="en-US" dirty="0">
                <a:latin typeface="+mn-lt"/>
              </a:rPr>
            </a:br>
            <a:r>
              <a:rPr lang="en-US" dirty="0">
                <a:latin typeface="+mn-lt"/>
              </a:rPr>
              <a:t>Based on Emotional False Climate Narratives and Lack of Scientific Validity</a:t>
            </a:r>
          </a:p>
        </p:txBody>
      </p:sp>
      <p:sp>
        <p:nvSpPr>
          <p:cNvPr id="3" name="Content Placeholder 2">
            <a:extLst>
              <a:ext uri="{FF2B5EF4-FFF2-40B4-BE49-F238E27FC236}">
                <a16:creationId xmlns:a16="http://schemas.microsoft.com/office/drawing/2014/main" id="{242AF067-4E6F-47C3-9048-20BD2D0D122A}"/>
              </a:ext>
            </a:extLst>
          </p:cNvPr>
          <p:cNvSpPr>
            <a:spLocks noGrp="1"/>
          </p:cNvSpPr>
          <p:nvPr>
            <p:ph idx="1"/>
          </p:nvPr>
        </p:nvSpPr>
        <p:spPr>
          <a:xfrm>
            <a:off x="838200" y="2465882"/>
            <a:ext cx="10515600" cy="3043003"/>
          </a:xfrm>
        </p:spPr>
        <p:txBody>
          <a:bodyPr>
            <a:normAutofit fontScale="85000" lnSpcReduction="20000"/>
          </a:bodyPr>
          <a:lstStyle/>
          <a:p>
            <a:pPr marL="0" indent="0">
              <a:buNone/>
            </a:pPr>
            <a:endParaRPr lang="en-US" dirty="0"/>
          </a:p>
          <a:p>
            <a:pPr marL="0" indent="0" algn="ctr">
              <a:buNone/>
            </a:pPr>
            <a:endParaRPr lang="en-US" dirty="0"/>
          </a:p>
          <a:p>
            <a:pPr marL="0" indent="0">
              <a:buNone/>
            </a:pPr>
            <a:endParaRPr lang="en-US" dirty="0"/>
          </a:p>
          <a:p>
            <a:pPr marL="0" indent="0" algn="ctr">
              <a:buNone/>
            </a:pPr>
            <a:r>
              <a:rPr lang="en-US" dirty="0"/>
              <a:t>Albemarle County BOS Meeting</a:t>
            </a:r>
          </a:p>
          <a:p>
            <a:pPr marL="0" indent="0" algn="ctr">
              <a:buNone/>
            </a:pPr>
            <a:r>
              <a:rPr lang="en-US" dirty="0"/>
              <a:t>January 15, 2020</a:t>
            </a:r>
          </a:p>
          <a:p>
            <a:pPr marL="0" indent="0" algn="ctr">
              <a:buNone/>
            </a:pPr>
            <a:r>
              <a:rPr lang="en-US" dirty="0"/>
              <a:t>Charles G. Battig, M.S.,M.D.</a:t>
            </a:r>
          </a:p>
          <a:p>
            <a:pPr marL="0" indent="0" algn="ctr">
              <a:buNone/>
            </a:pPr>
            <a:r>
              <a:rPr lang="en-US" i="1" dirty="0"/>
              <a:t>Virginia Scientists and Engineers for Energy and Environment</a:t>
            </a:r>
          </a:p>
          <a:p>
            <a:pPr marL="0" indent="0" algn="ctr">
              <a:buNone/>
            </a:pPr>
            <a:r>
              <a:rPr lang="en-US" i="1" dirty="0"/>
              <a:t> CO2Coalition</a:t>
            </a:r>
          </a:p>
          <a:p>
            <a:endParaRPr lang="en-US" dirty="0"/>
          </a:p>
        </p:txBody>
      </p:sp>
    </p:spTree>
    <p:extLst>
      <p:ext uri="{BB962C8B-B14F-4D97-AF65-F5344CB8AC3E}">
        <p14:creationId xmlns:p14="http://schemas.microsoft.com/office/powerpoint/2010/main" val="293252616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D94F34-10F8-4B20-8EDE-267B5A48BE22}"/>
              </a:ext>
            </a:extLst>
          </p:cNvPr>
          <p:cNvSpPr>
            <a:spLocks noGrp="1"/>
          </p:cNvSpPr>
          <p:nvPr>
            <p:ph type="title"/>
          </p:nvPr>
        </p:nvSpPr>
        <p:spPr>
          <a:xfrm>
            <a:off x="838200" y="173867"/>
            <a:ext cx="10515600" cy="1516822"/>
          </a:xfrm>
        </p:spPr>
        <p:txBody>
          <a:bodyPr/>
          <a:lstStyle/>
          <a:p>
            <a:pPr algn="ctr"/>
            <a:r>
              <a:rPr lang="en-US" dirty="0">
                <a:latin typeface="+mn-lt"/>
              </a:rPr>
              <a:t>Things That Local Environment Groups Will Not Tell you</a:t>
            </a:r>
          </a:p>
        </p:txBody>
      </p:sp>
      <p:sp>
        <p:nvSpPr>
          <p:cNvPr id="3" name="Content Placeholder 2">
            <a:extLst>
              <a:ext uri="{FF2B5EF4-FFF2-40B4-BE49-F238E27FC236}">
                <a16:creationId xmlns:a16="http://schemas.microsoft.com/office/drawing/2014/main" id="{FD3BDC9F-1F87-4F50-B56A-54DE5EE2AE6E}"/>
              </a:ext>
            </a:extLst>
          </p:cNvPr>
          <p:cNvSpPr>
            <a:spLocks noGrp="1"/>
          </p:cNvSpPr>
          <p:nvPr>
            <p:ph idx="1"/>
          </p:nvPr>
        </p:nvSpPr>
        <p:spPr>
          <a:xfrm>
            <a:off x="865031" y="1545465"/>
            <a:ext cx="10515600" cy="5138669"/>
          </a:xfrm>
        </p:spPr>
        <p:txBody>
          <a:bodyPr>
            <a:normAutofit fontScale="92500" lnSpcReduction="10000"/>
          </a:bodyPr>
          <a:lstStyle/>
          <a:p>
            <a:pPr>
              <a:buFont typeface="Wingdings" panose="05000000000000000000" pitchFamily="2" charset="2"/>
              <a:buChar char="ü"/>
            </a:pPr>
            <a:r>
              <a:rPr lang="en-US" i="1" dirty="0"/>
              <a:t>“Water vapor is the number one greenhouse gas.”</a:t>
            </a:r>
            <a:r>
              <a:rPr lang="en-US" dirty="0"/>
              <a:t> Professor</a:t>
            </a:r>
            <a:r>
              <a:rPr lang="en-US" i="1" dirty="0"/>
              <a:t> </a:t>
            </a:r>
            <a:r>
              <a:rPr lang="en-US" dirty="0"/>
              <a:t>M. Mann ex-UVA Climatologist,  (hard to tax or regulate)</a:t>
            </a:r>
          </a:p>
          <a:p>
            <a:pPr>
              <a:buFont typeface="Wingdings" panose="05000000000000000000" pitchFamily="2" charset="2"/>
              <a:buChar char="ü"/>
            </a:pPr>
            <a:r>
              <a:rPr lang="en-US" dirty="0"/>
              <a:t>The role of  man-made carbon dioxide as the major driver of global climate is an unproved  and  politically driven hypothesis.  There is no  man-made climate emergency; carbon dioxide is essential to human life.</a:t>
            </a:r>
          </a:p>
          <a:p>
            <a:pPr>
              <a:buFont typeface="Wingdings" panose="05000000000000000000" pitchFamily="2" charset="2"/>
              <a:buChar char="ü"/>
            </a:pPr>
            <a:r>
              <a:rPr lang="en-US" dirty="0"/>
              <a:t>Extreme weather events and climate change began long before  invention of coal plants and SUVs</a:t>
            </a:r>
          </a:p>
          <a:p>
            <a:pPr>
              <a:buFont typeface="Wingdings" panose="05000000000000000000" pitchFamily="2" charset="2"/>
              <a:buChar char="ü"/>
            </a:pPr>
            <a:r>
              <a:rPr lang="en-US" dirty="0"/>
              <a:t>UN IPCC: “There is low confidence in any observed long-term increases in tropical cyclone activity”</a:t>
            </a:r>
          </a:p>
          <a:p>
            <a:pPr>
              <a:buFont typeface="Wingdings" panose="05000000000000000000" pitchFamily="2" charset="2"/>
              <a:buChar char="ü"/>
            </a:pPr>
            <a:r>
              <a:rPr lang="en-US" dirty="0"/>
              <a:t>UN IPCC: “There is low confidence regarding even the sign of these changes (climate change and floods) </a:t>
            </a:r>
          </a:p>
          <a:p>
            <a:pPr>
              <a:buFont typeface="Wingdings" panose="05000000000000000000" pitchFamily="2" charset="2"/>
              <a:buChar char="ü"/>
            </a:pPr>
            <a:r>
              <a:rPr lang="en-US" dirty="0"/>
              <a:t>UN IPCC: “Even if there were no anthropogenic changes in climate, a wide variety of natural weather and </a:t>
            </a:r>
            <a:r>
              <a:rPr lang="en-US" u="sng" dirty="0"/>
              <a:t>climate extremes would still occur</a:t>
            </a:r>
            <a:r>
              <a:rPr lang="en-US" dirty="0"/>
              <a:t>.”</a:t>
            </a:r>
          </a:p>
        </p:txBody>
      </p:sp>
      <p:sp>
        <p:nvSpPr>
          <p:cNvPr id="4" name="TextBox 3">
            <a:extLst>
              <a:ext uri="{FF2B5EF4-FFF2-40B4-BE49-F238E27FC236}">
                <a16:creationId xmlns:a16="http://schemas.microsoft.com/office/drawing/2014/main" id="{6F4D734B-5A46-4D6F-8339-29895679D007}"/>
              </a:ext>
            </a:extLst>
          </p:cNvPr>
          <p:cNvSpPr txBox="1"/>
          <p:nvPr/>
        </p:nvSpPr>
        <p:spPr>
          <a:xfrm>
            <a:off x="1139780" y="6439437"/>
            <a:ext cx="9639837" cy="369332"/>
          </a:xfrm>
          <a:prstGeom prst="rect">
            <a:avLst/>
          </a:prstGeom>
          <a:noFill/>
        </p:spPr>
        <p:txBody>
          <a:bodyPr wrap="square" rtlCol="0">
            <a:spAutoFit/>
          </a:bodyPr>
          <a:lstStyle/>
          <a:p>
            <a:r>
              <a:rPr lang="en-US">
                <a:hlinkClick r:id="rId2"/>
              </a:rPr>
              <a:t>https://www.cfact.org/2020/01/02/debunking-cnns-false-climate-scare-reporting/</a:t>
            </a:r>
            <a:endParaRPr lang="en-US" dirty="0"/>
          </a:p>
        </p:txBody>
      </p:sp>
    </p:spTree>
    <p:extLst>
      <p:ext uri="{BB962C8B-B14F-4D97-AF65-F5344CB8AC3E}">
        <p14:creationId xmlns:p14="http://schemas.microsoft.com/office/powerpoint/2010/main" val="198696647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A81C8D-8C07-4624-B0B3-05BCC79856BB}"/>
              </a:ext>
            </a:extLst>
          </p:cNvPr>
          <p:cNvSpPr>
            <a:spLocks noGrp="1"/>
          </p:cNvSpPr>
          <p:nvPr>
            <p:ph type="title"/>
          </p:nvPr>
        </p:nvSpPr>
        <p:spPr/>
        <p:txBody>
          <a:bodyPr anchor="ctr">
            <a:normAutofit/>
          </a:bodyPr>
          <a:lstStyle/>
          <a:p>
            <a:pPr algn="ctr"/>
            <a:r>
              <a:rPr lang="en-US" sz="3600" dirty="0">
                <a:latin typeface="+mn-lt"/>
              </a:rPr>
              <a:t>Electric Vehicles Do Not Cure the Climate</a:t>
            </a:r>
            <a:r>
              <a:rPr lang="en-US" sz="2400" dirty="0"/>
              <a:t> </a:t>
            </a:r>
            <a:br>
              <a:rPr lang="en-US" sz="2400" dirty="0"/>
            </a:br>
            <a:r>
              <a:rPr lang="en-US" sz="3600" dirty="0">
                <a:latin typeface="+mn-lt"/>
              </a:rPr>
              <a:t>EVs= “Emission Somewhere Else” Green Virtue Chariots</a:t>
            </a:r>
          </a:p>
        </p:txBody>
      </p:sp>
      <p:sp>
        <p:nvSpPr>
          <p:cNvPr id="3" name="Text Placeholder 2">
            <a:extLst>
              <a:ext uri="{FF2B5EF4-FFF2-40B4-BE49-F238E27FC236}">
                <a16:creationId xmlns:a16="http://schemas.microsoft.com/office/drawing/2014/main" id="{A715CDA6-83BD-4E1F-9A5D-6F96997137DC}"/>
              </a:ext>
            </a:extLst>
          </p:cNvPr>
          <p:cNvSpPr>
            <a:spLocks noGrp="1"/>
          </p:cNvSpPr>
          <p:nvPr>
            <p:ph type="body" idx="1"/>
          </p:nvPr>
        </p:nvSpPr>
        <p:spPr>
          <a:xfrm>
            <a:off x="839788" y="1681163"/>
            <a:ext cx="5157787" cy="1004082"/>
          </a:xfrm>
        </p:spPr>
        <p:txBody>
          <a:bodyPr anchor="t">
            <a:normAutofit fontScale="92500" lnSpcReduction="20000"/>
          </a:bodyPr>
          <a:lstStyle/>
          <a:p>
            <a:pPr algn="ctr"/>
            <a:r>
              <a:rPr lang="en-US" dirty="0"/>
              <a:t>Out of sight out of mind? </a:t>
            </a:r>
          </a:p>
          <a:p>
            <a:pPr algn="ctr"/>
            <a:r>
              <a:rPr lang="en-US" dirty="0"/>
              <a:t>“Child miners aged four living a hell on Earth so You can drive an electric car”</a:t>
            </a:r>
          </a:p>
          <a:p>
            <a:pPr algn="ctr"/>
            <a:endParaRPr lang="en-US" dirty="0"/>
          </a:p>
          <a:p>
            <a:endParaRPr lang="en-US" dirty="0"/>
          </a:p>
        </p:txBody>
      </p:sp>
      <p:sp>
        <p:nvSpPr>
          <p:cNvPr id="5" name="Text Placeholder 4">
            <a:extLst>
              <a:ext uri="{FF2B5EF4-FFF2-40B4-BE49-F238E27FC236}">
                <a16:creationId xmlns:a16="http://schemas.microsoft.com/office/drawing/2014/main" id="{6FC45506-61C2-43F9-8CFB-D55A9F60A7B9}"/>
              </a:ext>
            </a:extLst>
          </p:cNvPr>
          <p:cNvSpPr>
            <a:spLocks noGrp="1"/>
          </p:cNvSpPr>
          <p:nvPr>
            <p:ph type="body" sz="quarter" idx="3"/>
          </p:nvPr>
        </p:nvSpPr>
        <p:spPr/>
        <p:txBody>
          <a:bodyPr anchor="ctr">
            <a:normAutofit fontScale="92500" lnSpcReduction="20000"/>
          </a:bodyPr>
          <a:lstStyle/>
          <a:p>
            <a:pPr algn="ctr"/>
            <a:r>
              <a:rPr lang="en-US" dirty="0"/>
              <a:t>Inconvenient EV Baggage</a:t>
            </a:r>
          </a:p>
        </p:txBody>
      </p:sp>
      <p:sp>
        <p:nvSpPr>
          <p:cNvPr id="6" name="Content Placeholder 5">
            <a:extLst>
              <a:ext uri="{FF2B5EF4-FFF2-40B4-BE49-F238E27FC236}">
                <a16:creationId xmlns:a16="http://schemas.microsoft.com/office/drawing/2014/main" id="{8E720B45-23B1-445A-B2BF-638119A4FA10}"/>
              </a:ext>
            </a:extLst>
          </p:cNvPr>
          <p:cNvSpPr>
            <a:spLocks noGrp="1"/>
          </p:cNvSpPr>
          <p:nvPr>
            <p:ph sz="quarter" idx="4"/>
          </p:nvPr>
        </p:nvSpPr>
        <p:spPr>
          <a:xfrm>
            <a:off x="6172200" y="2685245"/>
            <a:ext cx="5183188" cy="3504418"/>
          </a:xfrm>
        </p:spPr>
        <p:txBody>
          <a:bodyPr>
            <a:normAutofit fontScale="70000" lnSpcReduction="20000"/>
          </a:bodyPr>
          <a:lstStyle/>
          <a:p>
            <a:pPr>
              <a:buFont typeface="Wingdings" panose="05000000000000000000" pitchFamily="2" charset="2"/>
              <a:buChar char="ü"/>
            </a:pPr>
            <a:r>
              <a:rPr lang="en-US" dirty="0"/>
              <a:t>Coal or natural gas powered electric generating plants will be charging most EVs</a:t>
            </a:r>
          </a:p>
          <a:p>
            <a:pPr>
              <a:buFont typeface="Wingdings" panose="05000000000000000000" pitchFamily="2" charset="2"/>
              <a:buChar char="ü"/>
            </a:pPr>
            <a:r>
              <a:rPr lang="en-US" dirty="0"/>
              <a:t>EV car battery manufacture and disposal create a huge toxic environmental impact</a:t>
            </a:r>
          </a:p>
          <a:p>
            <a:pPr>
              <a:buFont typeface="Wingdings" panose="05000000000000000000" pitchFamily="2" charset="2"/>
              <a:buChar char="ü"/>
            </a:pPr>
            <a:r>
              <a:rPr lang="en-US" dirty="0"/>
              <a:t>Commercial scale wind and solar power plants are inefficient, require fossil fuel power-plant backups, consume huge amounts of concrete, steel, and rare earth elements , and create a toxic environmental footprint</a:t>
            </a:r>
          </a:p>
          <a:p>
            <a:pPr>
              <a:buFont typeface="Wingdings" panose="05000000000000000000" pitchFamily="2" charset="2"/>
              <a:buChar char="ü"/>
            </a:pPr>
            <a:r>
              <a:rPr lang="en-US" dirty="0"/>
              <a:t>New wind farm = New fossil fuel plant</a:t>
            </a:r>
          </a:p>
          <a:p>
            <a:pPr>
              <a:buFont typeface="Wingdings" panose="05000000000000000000" pitchFamily="2" charset="2"/>
              <a:buChar char="ü"/>
            </a:pPr>
            <a:r>
              <a:rPr lang="en-US" dirty="0"/>
              <a:t>These “renewable energy plants’ live on government tax subsidies and grants, and drive up electric energy costs to consumers</a:t>
            </a:r>
          </a:p>
        </p:txBody>
      </p:sp>
      <p:sp>
        <p:nvSpPr>
          <p:cNvPr id="7" name="TextBox 6">
            <a:extLst>
              <a:ext uri="{FF2B5EF4-FFF2-40B4-BE49-F238E27FC236}">
                <a16:creationId xmlns:a16="http://schemas.microsoft.com/office/drawing/2014/main" id="{54A96B80-2D34-458D-A2BD-6DBAB706F150}"/>
              </a:ext>
            </a:extLst>
          </p:cNvPr>
          <p:cNvSpPr txBox="1"/>
          <p:nvPr/>
        </p:nvSpPr>
        <p:spPr>
          <a:xfrm>
            <a:off x="978794" y="6362163"/>
            <a:ext cx="4919730" cy="461665"/>
          </a:xfrm>
          <a:prstGeom prst="rect">
            <a:avLst/>
          </a:prstGeom>
          <a:noFill/>
        </p:spPr>
        <p:txBody>
          <a:bodyPr wrap="square" rtlCol="0">
            <a:spAutoFit/>
          </a:bodyPr>
          <a:lstStyle/>
          <a:p>
            <a:r>
              <a:rPr lang="en-US" sz="1200" dirty="0">
                <a:hlinkClick r:id="rId2"/>
              </a:rPr>
              <a:t>https://www.dailymail.co.uk/news/article-4764208/Child-miners-aged-four-living-hell-Earth.html</a:t>
            </a:r>
            <a:endParaRPr lang="en-US" sz="1200" dirty="0"/>
          </a:p>
        </p:txBody>
      </p:sp>
      <p:pic>
        <p:nvPicPr>
          <p:cNvPr id="1026" name="Picture 2" descr="Eight-year-old Dorsen is pictured cowering beneath the raised hand of an overseer who warns him not to spill a rock">
            <a:extLst>
              <a:ext uri="{FF2B5EF4-FFF2-40B4-BE49-F238E27FC236}">
                <a16:creationId xmlns:a16="http://schemas.microsoft.com/office/drawing/2014/main" id="{36F0F947-8E31-4A13-B822-04EF9B5D8256}"/>
              </a:ext>
            </a:extLst>
          </p:cNvPr>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bwMode="auto">
          <a:xfrm>
            <a:off x="839788" y="3082516"/>
            <a:ext cx="5157787" cy="3107146"/>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DEE95DE4-8740-4CDF-AFC0-3592FA173515}"/>
              </a:ext>
            </a:extLst>
          </p:cNvPr>
          <p:cNvSpPr txBox="1"/>
          <p:nvPr/>
        </p:nvSpPr>
        <p:spPr>
          <a:xfrm>
            <a:off x="1023870" y="6007994"/>
            <a:ext cx="4565561" cy="369332"/>
          </a:xfrm>
          <a:prstGeom prst="rect">
            <a:avLst/>
          </a:prstGeom>
          <a:noFill/>
        </p:spPr>
        <p:txBody>
          <a:bodyPr wrap="square" rtlCol="0">
            <a:spAutoFit/>
          </a:bodyPr>
          <a:lstStyle/>
          <a:p>
            <a:endParaRPr lang="en-US" dirty="0"/>
          </a:p>
        </p:txBody>
      </p:sp>
      <p:sp>
        <p:nvSpPr>
          <p:cNvPr id="8" name="TextBox 7">
            <a:extLst>
              <a:ext uri="{FF2B5EF4-FFF2-40B4-BE49-F238E27FC236}">
                <a16:creationId xmlns:a16="http://schemas.microsoft.com/office/drawing/2014/main" id="{4E69752A-DF70-4036-A344-A570C2FCA574}"/>
              </a:ext>
            </a:extLst>
          </p:cNvPr>
          <p:cNvSpPr txBox="1"/>
          <p:nvPr/>
        </p:nvSpPr>
        <p:spPr>
          <a:xfrm>
            <a:off x="839788" y="2620851"/>
            <a:ext cx="4981463" cy="461665"/>
          </a:xfrm>
          <a:prstGeom prst="rect">
            <a:avLst/>
          </a:prstGeom>
          <a:noFill/>
        </p:spPr>
        <p:txBody>
          <a:bodyPr wrap="square" rtlCol="0">
            <a:spAutoFit/>
          </a:bodyPr>
          <a:lstStyle/>
          <a:p>
            <a:r>
              <a:rPr lang="en-US" sz="1200" b="1" dirty="0"/>
              <a:t>Eight-year-old </a:t>
            </a:r>
            <a:r>
              <a:rPr lang="en-US" sz="1200" b="1" dirty="0" err="1"/>
              <a:t>Dorsen</a:t>
            </a:r>
            <a:r>
              <a:rPr lang="en-US" sz="1200" b="1" dirty="0"/>
              <a:t> is pictured cowering beneath the raised hand of an overseer who warns him not to spill a rock</a:t>
            </a:r>
            <a:endParaRPr lang="en-US" sz="1200" dirty="0"/>
          </a:p>
        </p:txBody>
      </p:sp>
    </p:spTree>
    <p:extLst>
      <p:ext uri="{BB962C8B-B14F-4D97-AF65-F5344CB8AC3E}">
        <p14:creationId xmlns:p14="http://schemas.microsoft.com/office/powerpoint/2010/main" val="155716211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C7A0B0-EF4F-4AB8-86AC-676255473789}"/>
              </a:ext>
            </a:extLst>
          </p:cNvPr>
          <p:cNvSpPr>
            <a:spLocks noGrp="1"/>
          </p:cNvSpPr>
          <p:nvPr>
            <p:ph type="title"/>
          </p:nvPr>
        </p:nvSpPr>
        <p:spPr/>
        <p:txBody>
          <a:bodyPr/>
          <a:lstStyle/>
          <a:p>
            <a:pPr algn="ctr"/>
            <a:r>
              <a:rPr lang="en-US" dirty="0">
                <a:latin typeface="+mn-lt"/>
              </a:rPr>
              <a:t>EPA Clean Air Standards (PM2.5) Not Based on Fully Validated Science…Tell It To ICLEI</a:t>
            </a:r>
          </a:p>
        </p:txBody>
      </p:sp>
      <p:sp>
        <p:nvSpPr>
          <p:cNvPr id="3" name="Content Placeholder 2">
            <a:extLst>
              <a:ext uri="{FF2B5EF4-FFF2-40B4-BE49-F238E27FC236}">
                <a16:creationId xmlns:a16="http://schemas.microsoft.com/office/drawing/2014/main" id="{0EE65D16-B5B0-4446-837F-DCF6A29366A1}"/>
              </a:ext>
            </a:extLst>
          </p:cNvPr>
          <p:cNvSpPr>
            <a:spLocks noGrp="1"/>
          </p:cNvSpPr>
          <p:nvPr>
            <p:ph idx="1"/>
          </p:nvPr>
        </p:nvSpPr>
        <p:spPr/>
        <p:txBody>
          <a:bodyPr/>
          <a:lstStyle/>
          <a:p>
            <a:pPr marL="0" indent="0">
              <a:buNone/>
            </a:pPr>
            <a:r>
              <a:rPr lang="en-US" dirty="0"/>
              <a:t>From a December 2019 U.S. EPA Clean Air Scientific Advisory Committee report on Ambient Air Quality Standards for Particulate Matter:</a:t>
            </a:r>
          </a:p>
          <a:p>
            <a:pPr marL="0" indent="0">
              <a:buNone/>
            </a:pPr>
            <a:r>
              <a:rPr lang="en-US" dirty="0"/>
              <a:t>“…does not provide a sufficiently comprehensive, systematic assessment of the available science relevant to understanding the health impacts of exposure to PM, due largely to a lack of a comprehensive ,systematic review of relevant scientific literature; inadequate evidence and rational for altered causal determinations; and a need for clearer discussion of causality and causal mechanisms  and pathways.”</a:t>
            </a:r>
          </a:p>
        </p:txBody>
      </p:sp>
      <p:sp>
        <p:nvSpPr>
          <p:cNvPr id="4" name="TextBox 3">
            <a:extLst>
              <a:ext uri="{FF2B5EF4-FFF2-40B4-BE49-F238E27FC236}">
                <a16:creationId xmlns:a16="http://schemas.microsoft.com/office/drawing/2014/main" id="{6C240615-03CC-4095-BD34-6C1C4E8740CE}"/>
              </a:ext>
            </a:extLst>
          </p:cNvPr>
          <p:cNvSpPr txBox="1"/>
          <p:nvPr/>
        </p:nvSpPr>
        <p:spPr>
          <a:xfrm>
            <a:off x="1043189" y="5872766"/>
            <a:ext cx="10019763" cy="646331"/>
          </a:xfrm>
          <a:prstGeom prst="rect">
            <a:avLst/>
          </a:prstGeom>
          <a:noFill/>
        </p:spPr>
        <p:txBody>
          <a:bodyPr wrap="square" rtlCol="0">
            <a:spAutoFit/>
          </a:bodyPr>
          <a:lstStyle/>
          <a:p>
            <a:r>
              <a:rPr lang="en-US" dirty="0">
                <a:solidFill>
                  <a:schemeClr val="accent1"/>
                </a:solidFill>
                <a:hlinkClick r:id="rId2">
                  <a:extLst>
                    <a:ext uri="{A12FA001-AC4F-418D-AE19-62706E023703}">
                      <ahyp:hlinkClr xmlns:ahyp="http://schemas.microsoft.com/office/drawing/2018/hyperlinkcolor" val="tx"/>
                    </a:ext>
                  </a:extLst>
                </a:hlinkClick>
              </a:rPr>
              <a:t>https://yosemite.epa.gov/sab/sabproduct.nsf/WebCASAC/E2F6C71737201612852584D20069DFB1/$File/EPA-CASAC-20-001.pdf</a:t>
            </a:r>
            <a:endParaRPr lang="en-US" dirty="0">
              <a:solidFill>
                <a:schemeClr val="accent1"/>
              </a:solidFill>
            </a:endParaRPr>
          </a:p>
        </p:txBody>
      </p:sp>
    </p:spTree>
    <p:extLst>
      <p:ext uri="{BB962C8B-B14F-4D97-AF65-F5344CB8AC3E}">
        <p14:creationId xmlns:p14="http://schemas.microsoft.com/office/powerpoint/2010/main" val="365657028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0BE6D435-2C6A-4B66-8FAC-AC16CB93A84E}"/>
              </a:ext>
            </a:extLst>
          </p:cNvPr>
          <p:cNvSpPr>
            <a:spLocks noGrp="1"/>
          </p:cNvSpPr>
          <p:nvPr>
            <p:ph type="title"/>
          </p:nvPr>
        </p:nvSpPr>
        <p:spPr/>
        <p:txBody>
          <a:bodyPr>
            <a:normAutofit fontScale="90000"/>
          </a:bodyPr>
          <a:lstStyle/>
          <a:p>
            <a:pPr algn="ctr"/>
            <a:r>
              <a:rPr lang="en-US" dirty="0">
                <a:latin typeface="+mn-lt"/>
              </a:rPr>
              <a:t>Another Progressive Eco-Group (</a:t>
            </a:r>
            <a:r>
              <a:rPr lang="en-US" i="1" dirty="0">
                <a:latin typeface="+mn-lt"/>
              </a:rPr>
              <a:t>Deep Green Resistance</a:t>
            </a:r>
            <a:r>
              <a:rPr lang="en-US" dirty="0">
                <a:latin typeface="+mn-lt"/>
              </a:rPr>
              <a:t>) Comes Clean…Down With Capitalism is the True Goal*</a:t>
            </a:r>
          </a:p>
        </p:txBody>
      </p:sp>
      <p:sp>
        <p:nvSpPr>
          <p:cNvPr id="5" name="Content Placeholder 4">
            <a:extLst>
              <a:ext uri="{FF2B5EF4-FFF2-40B4-BE49-F238E27FC236}">
                <a16:creationId xmlns:a16="http://schemas.microsoft.com/office/drawing/2014/main" id="{7253C9F1-CD84-4767-B2F1-A4255BD41C4F}"/>
              </a:ext>
            </a:extLst>
          </p:cNvPr>
          <p:cNvSpPr>
            <a:spLocks noGrp="1"/>
          </p:cNvSpPr>
          <p:nvPr>
            <p:ph idx="1"/>
          </p:nvPr>
        </p:nvSpPr>
        <p:spPr/>
        <p:txBody>
          <a:bodyPr/>
          <a:lstStyle/>
          <a:p>
            <a:pPr>
              <a:buFont typeface="Wingdings" panose="05000000000000000000" pitchFamily="2" charset="2"/>
              <a:buChar char="ü"/>
            </a:pPr>
            <a:r>
              <a:rPr lang="en-US" dirty="0"/>
              <a:t>Goal:  “need to stop the global economy on which renewable energy depends”  the true agenda behind the push for renewable energy has nothing to do with “saving the planet” and everything to do with destroying capitalism… </a:t>
            </a:r>
          </a:p>
          <a:p>
            <a:pPr>
              <a:buFont typeface="Wingdings" panose="05000000000000000000" pitchFamily="2" charset="2"/>
              <a:buChar char="ü"/>
            </a:pPr>
            <a:endParaRPr lang="en-US" dirty="0"/>
          </a:p>
          <a:p>
            <a:pPr>
              <a:buFont typeface="Wingdings" panose="05000000000000000000" pitchFamily="2" charset="2"/>
              <a:buChar char="ü"/>
            </a:pPr>
            <a:r>
              <a:rPr lang="en-US" dirty="0"/>
              <a:t>“FAQ”: renewable energy is a government-backed hoax that enriches big corporations -- and green energy investors like Al Gore -- at the expense of taxpayers and the environment.</a:t>
            </a:r>
          </a:p>
        </p:txBody>
      </p:sp>
      <p:sp>
        <p:nvSpPr>
          <p:cNvPr id="2" name="TextBox 1">
            <a:extLst>
              <a:ext uri="{FF2B5EF4-FFF2-40B4-BE49-F238E27FC236}">
                <a16:creationId xmlns:a16="http://schemas.microsoft.com/office/drawing/2014/main" id="{80DE1EDF-E59E-4F59-AC1F-C6085136B2C9}"/>
              </a:ext>
            </a:extLst>
          </p:cNvPr>
          <p:cNvSpPr txBox="1"/>
          <p:nvPr/>
        </p:nvSpPr>
        <p:spPr>
          <a:xfrm>
            <a:off x="1281448" y="6007994"/>
            <a:ext cx="9356501" cy="369332"/>
          </a:xfrm>
          <a:prstGeom prst="rect">
            <a:avLst/>
          </a:prstGeom>
          <a:noFill/>
        </p:spPr>
        <p:txBody>
          <a:bodyPr wrap="square" rtlCol="0">
            <a:spAutoFit/>
          </a:bodyPr>
          <a:lstStyle/>
          <a:p>
            <a:r>
              <a:rPr lang="en-US" dirty="0">
                <a:hlinkClick r:id="rId2"/>
              </a:rPr>
              <a:t>*https://deepgreenresistance.org/en/who-we-are/faqs/green-technology-renewable-energy</a:t>
            </a:r>
            <a:endParaRPr lang="en-US" dirty="0"/>
          </a:p>
        </p:txBody>
      </p:sp>
    </p:spTree>
    <p:extLst>
      <p:ext uri="{BB962C8B-B14F-4D97-AF65-F5344CB8AC3E}">
        <p14:creationId xmlns:p14="http://schemas.microsoft.com/office/powerpoint/2010/main" val="363616264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7A0492-3733-49CF-AC51-BBFC5825C399}"/>
              </a:ext>
            </a:extLst>
          </p:cNvPr>
          <p:cNvSpPr>
            <a:spLocks noGrp="1"/>
          </p:cNvSpPr>
          <p:nvPr>
            <p:ph type="title"/>
          </p:nvPr>
        </p:nvSpPr>
        <p:spPr>
          <a:xfrm>
            <a:off x="838200" y="396876"/>
            <a:ext cx="10515600" cy="1010662"/>
          </a:xfrm>
        </p:spPr>
        <p:txBody>
          <a:bodyPr/>
          <a:lstStyle/>
          <a:p>
            <a:pPr algn="ctr"/>
            <a:r>
              <a:rPr lang="en-US" dirty="0">
                <a:latin typeface="+mn-lt"/>
              </a:rPr>
              <a:t>Qui Bono?</a:t>
            </a:r>
          </a:p>
        </p:txBody>
      </p:sp>
      <p:sp>
        <p:nvSpPr>
          <p:cNvPr id="3" name="Content Placeholder 2">
            <a:extLst>
              <a:ext uri="{FF2B5EF4-FFF2-40B4-BE49-F238E27FC236}">
                <a16:creationId xmlns:a16="http://schemas.microsoft.com/office/drawing/2014/main" id="{A3534AE7-8C45-46FA-869F-CC2BE08ECC76}"/>
              </a:ext>
            </a:extLst>
          </p:cNvPr>
          <p:cNvSpPr>
            <a:spLocks noGrp="1"/>
          </p:cNvSpPr>
          <p:nvPr>
            <p:ph idx="1"/>
          </p:nvPr>
        </p:nvSpPr>
        <p:spPr>
          <a:xfrm>
            <a:off x="838200" y="1334514"/>
            <a:ext cx="10515600" cy="4316699"/>
          </a:xfrm>
        </p:spPr>
        <p:txBody>
          <a:bodyPr>
            <a:normAutofit fontScale="92500" lnSpcReduction="20000"/>
          </a:bodyPr>
          <a:lstStyle/>
          <a:p>
            <a:pPr>
              <a:buFont typeface="Wingdings" panose="05000000000000000000" pitchFamily="2" charset="2"/>
              <a:buChar char="ü"/>
            </a:pPr>
            <a:r>
              <a:rPr lang="en-US" dirty="0"/>
              <a:t>Government Forced Energy Policies Enrich the Well-Connected </a:t>
            </a:r>
          </a:p>
          <a:p>
            <a:pPr>
              <a:buFont typeface="Wingdings" panose="05000000000000000000" pitchFamily="2" charset="2"/>
              <a:buChar char="ü"/>
            </a:pPr>
            <a:r>
              <a:rPr lang="en-US" dirty="0"/>
              <a:t>Al Gore is an example.</a:t>
            </a:r>
          </a:p>
          <a:p>
            <a:pPr>
              <a:buFont typeface="Wingdings" panose="05000000000000000000" pitchFamily="2" charset="2"/>
              <a:buChar char="ü"/>
            </a:pPr>
            <a:r>
              <a:rPr lang="en-US" dirty="0"/>
              <a:t> ”When he left the vice presidency in 2001, his net worth was estimated at $1 million to $2 million.  Since then, his wealth has skyrocketed to </a:t>
            </a:r>
            <a:r>
              <a:rPr lang="en-US" dirty="0">
                <a:hlinkClick r:id="rId2"/>
              </a:rPr>
              <a:t>$300 million</a:t>
            </a:r>
            <a:r>
              <a:rPr lang="en-US" dirty="0"/>
              <a:t>, and if the climate change legislation he advocates is enacted, the former vice president stands to become a billionaire.  Much of his enviable fortune has come from being an inside investor in government-backed renewable energy projects, many of which went belly up after the insiders made off with millions, leaving hard-working U.S. taxpayers stuck with the bill.”</a:t>
            </a:r>
          </a:p>
          <a:p>
            <a:pPr>
              <a:buFont typeface="Wingdings" panose="05000000000000000000" pitchFamily="2" charset="2"/>
              <a:buChar char="ü"/>
            </a:pPr>
            <a:r>
              <a:rPr lang="en-US" dirty="0"/>
              <a:t>Solar Reserve’s Crescent Dunes with  Pres. Obama’s U.S. Department of Energy $1 Billion loan guarantees goes bust 2020.</a:t>
            </a:r>
            <a:r>
              <a:rPr lang="en-US" dirty="0">
                <a:hlinkClick r:id="rId3"/>
              </a:rPr>
              <a:t> </a:t>
            </a:r>
            <a:r>
              <a:rPr lang="en-US" sz="2200" dirty="0">
                <a:hlinkClick r:id="rId3"/>
              </a:rPr>
              <a:t>https://www.bloomberg.com/news/articles/2020-01-06/a-1-billion-solar-plant-was-obsolete-before-it-ever-went-online</a:t>
            </a:r>
            <a:endParaRPr lang="en-US" dirty="0"/>
          </a:p>
          <a:p>
            <a:pPr>
              <a:buFont typeface="Wingdings" panose="05000000000000000000" pitchFamily="2" charset="2"/>
              <a:buChar char="ü"/>
            </a:pPr>
            <a:endParaRPr lang="en-US" dirty="0"/>
          </a:p>
        </p:txBody>
      </p:sp>
      <p:sp>
        <p:nvSpPr>
          <p:cNvPr id="4" name="TextBox 3">
            <a:extLst>
              <a:ext uri="{FF2B5EF4-FFF2-40B4-BE49-F238E27FC236}">
                <a16:creationId xmlns:a16="http://schemas.microsoft.com/office/drawing/2014/main" id="{E70D88FE-94B3-4FC0-8D3F-8983A6436410}"/>
              </a:ext>
            </a:extLst>
          </p:cNvPr>
          <p:cNvSpPr txBox="1"/>
          <p:nvPr/>
        </p:nvSpPr>
        <p:spPr>
          <a:xfrm>
            <a:off x="927100" y="5835878"/>
            <a:ext cx="10337799" cy="584775"/>
          </a:xfrm>
          <a:prstGeom prst="rect">
            <a:avLst/>
          </a:prstGeom>
          <a:noFill/>
        </p:spPr>
        <p:txBody>
          <a:bodyPr wrap="square" rtlCol="0">
            <a:spAutoFit/>
          </a:bodyPr>
          <a:lstStyle/>
          <a:p>
            <a:r>
              <a:rPr lang="en-US" sz="1600" dirty="0">
                <a:hlinkClick r:id="rId4"/>
              </a:rPr>
              <a:t>https://www.americanthinker.com/articles/2020/01/progressive_ecogroup_admits_it_renewable_energy_is_a_hoax_that_benefits_its_greenie_elmer_gantries_like_al_gore.html</a:t>
            </a:r>
            <a:endParaRPr lang="en-US" sz="1600" dirty="0"/>
          </a:p>
        </p:txBody>
      </p:sp>
      <p:sp>
        <p:nvSpPr>
          <p:cNvPr id="5" name="TextBox 4">
            <a:extLst>
              <a:ext uri="{FF2B5EF4-FFF2-40B4-BE49-F238E27FC236}">
                <a16:creationId xmlns:a16="http://schemas.microsoft.com/office/drawing/2014/main" id="{FB4D2292-8935-48BB-B950-1298E9351283}"/>
              </a:ext>
            </a:extLst>
          </p:cNvPr>
          <p:cNvSpPr txBox="1"/>
          <p:nvPr/>
        </p:nvSpPr>
        <p:spPr>
          <a:xfrm>
            <a:off x="1168400" y="5943600"/>
            <a:ext cx="10052050" cy="369332"/>
          </a:xfrm>
          <a:prstGeom prst="rect">
            <a:avLst/>
          </a:prstGeom>
          <a:noFill/>
        </p:spPr>
        <p:txBody>
          <a:bodyPr wrap="square" rtlCol="0">
            <a:spAutoFit/>
          </a:bodyPr>
          <a:lstStyle/>
          <a:p>
            <a:endParaRPr lang="en-US" dirty="0"/>
          </a:p>
        </p:txBody>
      </p:sp>
    </p:spTree>
    <p:extLst>
      <p:ext uri="{BB962C8B-B14F-4D97-AF65-F5344CB8AC3E}">
        <p14:creationId xmlns:p14="http://schemas.microsoft.com/office/powerpoint/2010/main" val="315973208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7388A9-A85C-4210-B34F-C3D3DC3F170D}"/>
              </a:ext>
            </a:extLst>
          </p:cNvPr>
          <p:cNvSpPr>
            <a:spLocks noGrp="1"/>
          </p:cNvSpPr>
          <p:nvPr>
            <p:ph type="title"/>
          </p:nvPr>
        </p:nvSpPr>
        <p:spPr>
          <a:xfrm>
            <a:off x="379927" y="365125"/>
            <a:ext cx="11262574" cy="1325563"/>
          </a:xfrm>
        </p:spPr>
        <p:txBody>
          <a:bodyPr/>
          <a:lstStyle/>
          <a:p>
            <a:pPr algn="ctr"/>
            <a:r>
              <a:rPr lang="en-US" dirty="0">
                <a:latin typeface="+mn-lt"/>
              </a:rPr>
              <a:t>On the  Albemarle Agenda for 2020…Qui Bono?</a:t>
            </a:r>
          </a:p>
        </p:txBody>
      </p:sp>
      <p:sp>
        <p:nvSpPr>
          <p:cNvPr id="3" name="Content Placeholder 2">
            <a:extLst>
              <a:ext uri="{FF2B5EF4-FFF2-40B4-BE49-F238E27FC236}">
                <a16:creationId xmlns:a16="http://schemas.microsoft.com/office/drawing/2014/main" id="{64DE6757-C344-4EA0-9A7F-C7918DE38994}"/>
              </a:ext>
            </a:extLst>
          </p:cNvPr>
          <p:cNvSpPr>
            <a:spLocks noGrp="1"/>
          </p:cNvSpPr>
          <p:nvPr>
            <p:ph idx="1"/>
          </p:nvPr>
        </p:nvSpPr>
        <p:spPr/>
        <p:txBody>
          <a:bodyPr>
            <a:normAutofit lnSpcReduction="10000"/>
          </a:bodyPr>
          <a:lstStyle/>
          <a:p>
            <a:pPr>
              <a:buFont typeface="Wingdings" panose="05000000000000000000" pitchFamily="2" charset="2"/>
              <a:buChar char="ü"/>
            </a:pPr>
            <a:r>
              <a:rPr lang="en-US" dirty="0"/>
              <a:t>Nothing Albemarle County does will have any measurable impact on the climate.</a:t>
            </a:r>
          </a:p>
          <a:p>
            <a:pPr>
              <a:buFont typeface="Wingdings" panose="05000000000000000000" pitchFamily="2" charset="2"/>
              <a:buChar char="ü"/>
            </a:pPr>
            <a:r>
              <a:rPr lang="en-US" dirty="0"/>
              <a:t>What favors will the Albemarle BOS be enacting to the benefit of local well-connected groups via the inclusion of those groups in the staff climate planning during the  past year and this year?</a:t>
            </a:r>
          </a:p>
          <a:p>
            <a:pPr>
              <a:buFont typeface="Wingdings" panose="05000000000000000000" pitchFamily="2" charset="2"/>
              <a:buChar char="ü"/>
            </a:pPr>
            <a:r>
              <a:rPr lang="en-US" dirty="0"/>
              <a:t>Who will be doing and defining the cost-benefit analysis?</a:t>
            </a:r>
          </a:p>
          <a:p>
            <a:pPr>
              <a:buFont typeface="Wingdings" panose="05000000000000000000" pitchFamily="2" charset="2"/>
              <a:buChar char="ü"/>
            </a:pPr>
            <a:r>
              <a:rPr lang="en-US" dirty="0"/>
              <a:t>Will so-called climate saving measures be scientifically based?</a:t>
            </a:r>
          </a:p>
          <a:p>
            <a:pPr>
              <a:buFont typeface="Wingdings" panose="05000000000000000000" pitchFamily="2" charset="2"/>
              <a:buChar char="ü"/>
            </a:pPr>
            <a:r>
              <a:rPr lang="en-US" dirty="0"/>
              <a:t>Will any proposed policy produce a measurable change in the climate and when?</a:t>
            </a:r>
          </a:p>
          <a:p>
            <a:pPr>
              <a:buFont typeface="Wingdings" panose="05000000000000000000" pitchFamily="2" charset="2"/>
              <a:buChar char="ü"/>
            </a:pPr>
            <a:r>
              <a:rPr lang="en-US" dirty="0"/>
              <a:t>Who will be looking out for the concerns of the local taxpayers?</a:t>
            </a:r>
          </a:p>
        </p:txBody>
      </p:sp>
    </p:spTree>
    <p:extLst>
      <p:ext uri="{BB962C8B-B14F-4D97-AF65-F5344CB8AC3E}">
        <p14:creationId xmlns:p14="http://schemas.microsoft.com/office/powerpoint/2010/main" val="308561198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456</TotalTime>
  <Words>929</Words>
  <Application>Microsoft Office PowerPoint</Application>
  <PresentationFormat>Widescreen</PresentationFormat>
  <Paragraphs>50</Paragraphs>
  <Slides>7</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7</vt:i4>
      </vt:variant>
    </vt:vector>
  </HeadingPairs>
  <TitlesOfParts>
    <vt:vector size="12" baseType="lpstr">
      <vt:lpstr>Arial</vt:lpstr>
      <vt:lpstr>Calibri</vt:lpstr>
      <vt:lpstr>Calibri Light</vt:lpstr>
      <vt:lpstr>Wingdings</vt:lpstr>
      <vt:lpstr>Office Theme</vt:lpstr>
      <vt:lpstr> Local Consequences of Political  Climate Activism Based on Emotional False Climate Narratives and Lack of Scientific Validity</vt:lpstr>
      <vt:lpstr>Things That Local Environment Groups Will Not Tell you</vt:lpstr>
      <vt:lpstr>Electric Vehicles Do Not Cure the Climate  EVs= “Emission Somewhere Else” Green Virtue Chariots</vt:lpstr>
      <vt:lpstr>EPA Clean Air Standards (PM2.5) Not Based on Fully Validated Science…Tell It To ICLEI</vt:lpstr>
      <vt:lpstr>Another Progressive Eco-Group (Deep Green Resistance) Comes Clean…Down With Capitalism is the True Goal*</vt:lpstr>
      <vt:lpstr>Qui Bono?</vt:lpstr>
      <vt:lpstr>On the  Albemarle Agenda for 2020…Qui Bono?</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Charles Battig</dc:creator>
  <cp:lastModifiedBy>Charles Battig</cp:lastModifiedBy>
  <cp:revision>29</cp:revision>
  <dcterms:created xsi:type="dcterms:W3CDTF">2020-01-09T15:23:23Z</dcterms:created>
  <dcterms:modified xsi:type="dcterms:W3CDTF">2020-01-14T22:54:10Z</dcterms:modified>
</cp:coreProperties>
</file>