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1" r:id="rId3"/>
    <p:sldId id="260" r:id="rId4"/>
    <p:sldId id="282" r:id="rId5"/>
    <p:sldId id="280" r:id="rId6"/>
    <p:sldId id="279" r:id="rId7"/>
    <p:sldId id="278" r:id="rId8"/>
    <p:sldId id="281" r:id="rId9"/>
    <p:sldId id="25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07" d="100"/>
          <a:sy n="107" d="100"/>
        </p:scale>
        <p:origin x="8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107D5-0B70-4F5E-BDDB-4E3DA7595E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78130A-2330-4646-B788-56CFD0CA0C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AED1BF-7378-481C-97AC-161C38902872}"/>
              </a:ext>
            </a:extLst>
          </p:cNvPr>
          <p:cNvSpPr>
            <a:spLocks noGrp="1"/>
          </p:cNvSpPr>
          <p:nvPr>
            <p:ph type="dt" sz="half" idx="10"/>
          </p:nvPr>
        </p:nvSpPr>
        <p:spPr/>
        <p:txBody>
          <a:bodyPr/>
          <a:lstStyle/>
          <a:p>
            <a:fld id="{8B7A2F95-6B9C-4979-9DA0-DD164F5C126D}" type="datetimeFigureOut">
              <a:rPr lang="en-US" smtClean="0"/>
              <a:t>1/2/2020</a:t>
            </a:fld>
            <a:endParaRPr lang="en-US"/>
          </a:p>
        </p:txBody>
      </p:sp>
      <p:sp>
        <p:nvSpPr>
          <p:cNvPr id="5" name="Footer Placeholder 4">
            <a:extLst>
              <a:ext uri="{FF2B5EF4-FFF2-40B4-BE49-F238E27FC236}">
                <a16:creationId xmlns:a16="http://schemas.microsoft.com/office/drawing/2014/main" id="{DD96B02E-FB4E-49BD-AAD0-402AB717D9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1F22BF-1AEA-4E48-B118-211BAEF446ED}"/>
              </a:ext>
            </a:extLst>
          </p:cNvPr>
          <p:cNvSpPr>
            <a:spLocks noGrp="1"/>
          </p:cNvSpPr>
          <p:nvPr>
            <p:ph type="sldNum" sz="quarter" idx="12"/>
          </p:nvPr>
        </p:nvSpPr>
        <p:spPr/>
        <p:txBody>
          <a:bodyPr/>
          <a:lstStyle/>
          <a:p>
            <a:fld id="{920799DC-48A6-471E-ABCF-13CCE53AAFE3}" type="slidenum">
              <a:rPr lang="en-US" smtClean="0"/>
              <a:t>‹#›</a:t>
            </a:fld>
            <a:endParaRPr lang="en-US"/>
          </a:p>
        </p:txBody>
      </p:sp>
    </p:spTree>
    <p:extLst>
      <p:ext uri="{BB962C8B-B14F-4D97-AF65-F5344CB8AC3E}">
        <p14:creationId xmlns:p14="http://schemas.microsoft.com/office/powerpoint/2010/main" val="2283917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34D0C-7B11-4026-83DA-979326478C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A4C97B-D2C2-4B28-AA82-A4DDA7ABCC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750678-2AD6-4AE4-9DED-7743959007FC}"/>
              </a:ext>
            </a:extLst>
          </p:cNvPr>
          <p:cNvSpPr>
            <a:spLocks noGrp="1"/>
          </p:cNvSpPr>
          <p:nvPr>
            <p:ph type="dt" sz="half" idx="10"/>
          </p:nvPr>
        </p:nvSpPr>
        <p:spPr/>
        <p:txBody>
          <a:bodyPr/>
          <a:lstStyle/>
          <a:p>
            <a:fld id="{8B7A2F95-6B9C-4979-9DA0-DD164F5C126D}" type="datetimeFigureOut">
              <a:rPr lang="en-US" smtClean="0"/>
              <a:t>1/2/2020</a:t>
            </a:fld>
            <a:endParaRPr lang="en-US"/>
          </a:p>
        </p:txBody>
      </p:sp>
      <p:sp>
        <p:nvSpPr>
          <p:cNvPr id="5" name="Footer Placeholder 4">
            <a:extLst>
              <a:ext uri="{FF2B5EF4-FFF2-40B4-BE49-F238E27FC236}">
                <a16:creationId xmlns:a16="http://schemas.microsoft.com/office/drawing/2014/main" id="{DB3D2B42-85C8-48CB-9712-EB8202EA26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B3524A-5B25-4800-9811-361E7933651F}"/>
              </a:ext>
            </a:extLst>
          </p:cNvPr>
          <p:cNvSpPr>
            <a:spLocks noGrp="1"/>
          </p:cNvSpPr>
          <p:nvPr>
            <p:ph type="sldNum" sz="quarter" idx="12"/>
          </p:nvPr>
        </p:nvSpPr>
        <p:spPr/>
        <p:txBody>
          <a:bodyPr/>
          <a:lstStyle/>
          <a:p>
            <a:fld id="{920799DC-48A6-471E-ABCF-13CCE53AAFE3}" type="slidenum">
              <a:rPr lang="en-US" smtClean="0"/>
              <a:t>‹#›</a:t>
            </a:fld>
            <a:endParaRPr lang="en-US"/>
          </a:p>
        </p:txBody>
      </p:sp>
    </p:spTree>
    <p:extLst>
      <p:ext uri="{BB962C8B-B14F-4D97-AF65-F5344CB8AC3E}">
        <p14:creationId xmlns:p14="http://schemas.microsoft.com/office/powerpoint/2010/main" val="713074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CACE0-746E-47A2-9C61-835E54E7A0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CF5321-6848-4352-97A1-170A9C0341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F64DB8-A263-4D16-9134-DCC07BEE44D0}"/>
              </a:ext>
            </a:extLst>
          </p:cNvPr>
          <p:cNvSpPr>
            <a:spLocks noGrp="1"/>
          </p:cNvSpPr>
          <p:nvPr>
            <p:ph type="dt" sz="half" idx="10"/>
          </p:nvPr>
        </p:nvSpPr>
        <p:spPr/>
        <p:txBody>
          <a:bodyPr/>
          <a:lstStyle/>
          <a:p>
            <a:fld id="{8B7A2F95-6B9C-4979-9DA0-DD164F5C126D}" type="datetimeFigureOut">
              <a:rPr lang="en-US" smtClean="0"/>
              <a:t>1/2/2020</a:t>
            </a:fld>
            <a:endParaRPr lang="en-US"/>
          </a:p>
        </p:txBody>
      </p:sp>
      <p:sp>
        <p:nvSpPr>
          <p:cNvPr id="5" name="Footer Placeholder 4">
            <a:extLst>
              <a:ext uri="{FF2B5EF4-FFF2-40B4-BE49-F238E27FC236}">
                <a16:creationId xmlns:a16="http://schemas.microsoft.com/office/drawing/2014/main" id="{363CF82D-60B0-4352-B14D-B860B71ACF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FC7BC0-777B-4034-812A-FA8D93068981}"/>
              </a:ext>
            </a:extLst>
          </p:cNvPr>
          <p:cNvSpPr>
            <a:spLocks noGrp="1"/>
          </p:cNvSpPr>
          <p:nvPr>
            <p:ph type="sldNum" sz="quarter" idx="12"/>
          </p:nvPr>
        </p:nvSpPr>
        <p:spPr/>
        <p:txBody>
          <a:bodyPr/>
          <a:lstStyle/>
          <a:p>
            <a:fld id="{920799DC-48A6-471E-ABCF-13CCE53AAFE3}" type="slidenum">
              <a:rPr lang="en-US" smtClean="0"/>
              <a:t>‹#›</a:t>
            </a:fld>
            <a:endParaRPr lang="en-US"/>
          </a:p>
        </p:txBody>
      </p:sp>
    </p:spTree>
    <p:extLst>
      <p:ext uri="{BB962C8B-B14F-4D97-AF65-F5344CB8AC3E}">
        <p14:creationId xmlns:p14="http://schemas.microsoft.com/office/powerpoint/2010/main" val="1296088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81522-7130-43F5-8F12-CA5B087904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996A93-26D6-4542-BCB8-7252FD16C5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5CA8B0-81BE-4233-B196-7E143B4908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BC1358-831C-4B94-B7FA-2D4C8ADF0BBD}"/>
              </a:ext>
            </a:extLst>
          </p:cNvPr>
          <p:cNvSpPr>
            <a:spLocks noGrp="1"/>
          </p:cNvSpPr>
          <p:nvPr>
            <p:ph type="dt" sz="half" idx="10"/>
          </p:nvPr>
        </p:nvSpPr>
        <p:spPr/>
        <p:txBody>
          <a:bodyPr/>
          <a:lstStyle/>
          <a:p>
            <a:fld id="{8B7A2F95-6B9C-4979-9DA0-DD164F5C126D}" type="datetimeFigureOut">
              <a:rPr lang="en-US" smtClean="0"/>
              <a:t>1/2/2020</a:t>
            </a:fld>
            <a:endParaRPr lang="en-US"/>
          </a:p>
        </p:txBody>
      </p:sp>
      <p:sp>
        <p:nvSpPr>
          <p:cNvPr id="6" name="Footer Placeholder 5">
            <a:extLst>
              <a:ext uri="{FF2B5EF4-FFF2-40B4-BE49-F238E27FC236}">
                <a16:creationId xmlns:a16="http://schemas.microsoft.com/office/drawing/2014/main" id="{EEB21CA5-475B-4ACB-BC8C-05F0BF6AC9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2F3FF7-0CDE-441E-B5B7-3A7A0DBD2ABA}"/>
              </a:ext>
            </a:extLst>
          </p:cNvPr>
          <p:cNvSpPr>
            <a:spLocks noGrp="1"/>
          </p:cNvSpPr>
          <p:nvPr>
            <p:ph type="sldNum" sz="quarter" idx="12"/>
          </p:nvPr>
        </p:nvSpPr>
        <p:spPr/>
        <p:txBody>
          <a:bodyPr/>
          <a:lstStyle/>
          <a:p>
            <a:fld id="{920799DC-48A6-471E-ABCF-13CCE53AAFE3}" type="slidenum">
              <a:rPr lang="en-US" smtClean="0"/>
              <a:t>‹#›</a:t>
            </a:fld>
            <a:endParaRPr lang="en-US"/>
          </a:p>
        </p:txBody>
      </p:sp>
    </p:spTree>
    <p:extLst>
      <p:ext uri="{BB962C8B-B14F-4D97-AF65-F5344CB8AC3E}">
        <p14:creationId xmlns:p14="http://schemas.microsoft.com/office/powerpoint/2010/main" val="1632731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53B65-C910-4701-971A-8AAB31B5F3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5383E0-83F9-43F2-9B49-ACA39FE1A7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D47338-F825-41A4-B962-C02B0C00F6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6C2788-5958-40A5-81B8-85EC3E911D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84E30B-467F-4D95-BCB9-13904432EA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9C2C50-E0B8-469B-AB49-9E20C22A6E2D}"/>
              </a:ext>
            </a:extLst>
          </p:cNvPr>
          <p:cNvSpPr>
            <a:spLocks noGrp="1"/>
          </p:cNvSpPr>
          <p:nvPr>
            <p:ph type="dt" sz="half" idx="10"/>
          </p:nvPr>
        </p:nvSpPr>
        <p:spPr/>
        <p:txBody>
          <a:bodyPr/>
          <a:lstStyle/>
          <a:p>
            <a:fld id="{8B7A2F95-6B9C-4979-9DA0-DD164F5C126D}" type="datetimeFigureOut">
              <a:rPr lang="en-US" smtClean="0"/>
              <a:t>1/2/2020</a:t>
            </a:fld>
            <a:endParaRPr lang="en-US"/>
          </a:p>
        </p:txBody>
      </p:sp>
      <p:sp>
        <p:nvSpPr>
          <p:cNvPr id="8" name="Footer Placeholder 7">
            <a:extLst>
              <a:ext uri="{FF2B5EF4-FFF2-40B4-BE49-F238E27FC236}">
                <a16:creationId xmlns:a16="http://schemas.microsoft.com/office/drawing/2014/main" id="{39438120-A3BD-4EDD-91EC-61A9A314D72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A16BC0-8318-41FC-85E9-BFD1BB22E17F}"/>
              </a:ext>
            </a:extLst>
          </p:cNvPr>
          <p:cNvSpPr>
            <a:spLocks noGrp="1"/>
          </p:cNvSpPr>
          <p:nvPr>
            <p:ph type="sldNum" sz="quarter" idx="12"/>
          </p:nvPr>
        </p:nvSpPr>
        <p:spPr/>
        <p:txBody>
          <a:bodyPr/>
          <a:lstStyle/>
          <a:p>
            <a:fld id="{920799DC-48A6-471E-ABCF-13CCE53AAFE3}" type="slidenum">
              <a:rPr lang="en-US" smtClean="0"/>
              <a:t>‹#›</a:t>
            </a:fld>
            <a:endParaRPr lang="en-US"/>
          </a:p>
        </p:txBody>
      </p:sp>
    </p:spTree>
    <p:extLst>
      <p:ext uri="{BB962C8B-B14F-4D97-AF65-F5344CB8AC3E}">
        <p14:creationId xmlns:p14="http://schemas.microsoft.com/office/powerpoint/2010/main" val="2944917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E15C5-35CC-442F-8D5D-6F7FFF8817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B2C2F3-7F88-4AFB-B96D-09861906FCF0}"/>
              </a:ext>
            </a:extLst>
          </p:cNvPr>
          <p:cNvSpPr>
            <a:spLocks noGrp="1"/>
          </p:cNvSpPr>
          <p:nvPr>
            <p:ph type="dt" sz="half" idx="10"/>
          </p:nvPr>
        </p:nvSpPr>
        <p:spPr/>
        <p:txBody>
          <a:bodyPr/>
          <a:lstStyle/>
          <a:p>
            <a:fld id="{8B7A2F95-6B9C-4979-9DA0-DD164F5C126D}" type="datetimeFigureOut">
              <a:rPr lang="en-US" smtClean="0"/>
              <a:t>1/2/2020</a:t>
            </a:fld>
            <a:endParaRPr lang="en-US"/>
          </a:p>
        </p:txBody>
      </p:sp>
      <p:sp>
        <p:nvSpPr>
          <p:cNvPr id="4" name="Footer Placeholder 3">
            <a:extLst>
              <a:ext uri="{FF2B5EF4-FFF2-40B4-BE49-F238E27FC236}">
                <a16:creationId xmlns:a16="http://schemas.microsoft.com/office/drawing/2014/main" id="{31807280-B752-4B0D-8320-4F7BF83ACD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4CA4CF-467C-4F60-9692-0A1175F7F0C7}"/>
              </a:ext>
            </a:extLst>
          </p:cNvPr>
          <p:cNvSpPr>
            <a:spLocks noGrp="1"/>
          </p:cNvSpPr>
          <p:nvPr>
            <p:ph type="sldNum" sz="quarter" idx="12"/>
          </p:nvPr>
        </p:nvSpPr>
        <p:spPr/>
        <p:txBody>
          <a:bodyPr/>
          <a:lstStyle/>
          <a:p>
            <a:fld id="{920799DC-48A6-471E-ABCF-13CCE53AAFE3}" type="slidenum">
              <a:rPr lang="en-US" smtClean="0"/>
              <a:t>‹#›</a:t>
            </a:fld>
            <a:endParaRPr lang="en-US"/>
          </a:p>
        </p:txBody>
      </p:sp>
    </p:spTree>
    <p:extLst>
      <p:ext uri="{BB962C8B-B14F-4D97-AF65-F5344CB8AC3E}">
        <p14:creationId xmlns:p14="http://schemas.microsoft.com/office/powerpoint/2010/main" val="3138090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C66392-BAB9-4AE2-B1B5-8F728CE57D73}"/>
              </a:ext>
            </a:extLst>
          </p:cNvPr>
          <p:cNvSpPr>
            <a:spLocks noGrp="1"/>
          </p:cNvSpPr>
          <p:nvPr>
            <p:ph type="dt" sz="half" idx="10"/>
          </p:nvPr>
        </p:nvSpPr>
        <p:spPr/>
        <p:txBody>
          <a:bodyPr/>
          <a:lstStyle/>
          <a:p>
            <a:fld id="{8B7A2F95-6B9C-4979-9DA0-DD164F5C126D}" type="datetimeFigureOut">
              <a:rPr lang="en-US" smtClean="0"/>
              <a:t>1/2/2020</a:t>
            </a:fld>
            <a:endParaRPr lang="en-US"/>
          </a:p>
        </p:txBody>
      </p:sp>
      <p:sp>
        <p:nvSpPr>
          <p:cNvPr id="3" name="Footer Placeholder 2">
            <a:extLst>
              <a:ext uri="{FF2B5EF4-FFF2-40B4-BE49-F238E27FC236}">
                <a16:creationId xmlns:a16="http://schemas.microsoft.com/office/drawing/2014/main" id="{7D1DAACB-E5B3-420E-8728-EC306F791F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2B83E4-8161-4F62-8FB8-2D78B24A5FCA}"/>
              </a:ext>
            </a:extLst>
          </p:cNvPr>
          <p:cNvSpPr>
            <a:spLocks noGrp="1"/>
          </p:cNvSpPr>
          <p:nvPr>
            <p:ph type="sldNum" sz="quarter" idx="12"/>
          </p:nvPr>
        </p:nvSpPr>
        <p:spPr/>
        <p:txBody>
          <a:bodyPr/>
          <a:lstStyle/>
          <a:p>
            <a:fld id="{920799DC-48A6-471E-ABCF-13CCE53AAFE3}" type="slidenum">
              <a:rPr lang="en-US" smtClean="0"/>
              <a:t>‹#›</a:t>
            </a:fld>
            <a:endParaRPr lang="en-US"/>
          </a:p>
        </p:txBody>
      </p:sp>
    </p:spTree>
    <p:extLst>
      <p:ext uri="{BB962C8B-B14F-4D97-AF65-F5344CB8AC3E}">
        <p14:creationId xmlns:p14="http://schemas.microsoft.com/office/powerpoint/2010/main" val="5933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1C21D-4D65-4DB1-B1C3-612B58973A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86B5B7-F061-4F5F-B5E5-13B58518BC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F15A217-926B-478C-9663-C3CA48C73E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8D6A60-ED12-47D4-A4E6-AD6DE0E7D468}"/>
              </a:ext>
            </a:extLst>
          </p:cNvPr>
          <p:cNvSpPr>
            <a:spLocks noGrp="1"/>
          </p:cNvSpPr>
          <p:nvPr>
            <p:ph type="dt" sz="half" idx="10"/>
          </p:nvPr>
        </p:nvSpPr>
        <p:spPr/>
        <p:txBody>
          <a:bodyPr/>
          <a:lstStyle/>
          <a:p>
            <a:fld id="{8B7A2F95-6B9C-4979-9DA0-DD164F5C126D}" type="datetimeFigureOut">
              <a:rPr lang="en-US" smtClean="0"/>
              <a:t>1/2/2020</a:t>
            </a:fld>
            <a:endParaRPr lang="en-US"/>
          </a:p>
        </p:txBody>
      </p:sp>
      <p:sp>
        <p:nvSpPr>
          <p:cNvPr id="6" name="Footer Placeholder 5">
            <a:extLst>
              <a:ext uri="{FF2B5EF4-FFF2-40B4-BE49-F238E27FC236}">
                <a16:creationId xmlns:a16="http://schemas.microsoft.com/office/drawing/2014/main" id="{AF52C6AB-4DAA-40CE-A040-9357A4A625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CD9B9C-1CA9-46E3-8C8E-92EAE7150424}"/>
              </a:ext>
            </a:extLst>
          </p:cNvPr>
          <p:cNvSpPr>
            <a:spLocks noGrp="1"/>
          </p:cNvSpPr>
          <p:nvPr>
            <p:ph type="sldNum" sz="quarter" idx="12"/>
          </p:nvPr>
        </p:nvSpPr>
        <p:spPr/>
        <p:txBody>
          <a:bodyPr/>
          <a:lstStyle/>
          <a:p>
            <a:fld id="{920799DC-48A6-471E-ABCF-13CCE53AAFE3}" type="slidenum">
              <a:rPr lang="en-US" smtClean="0"/>
              <a:t>‹#›</a:t>
            </a:fld>
            <a:endParaRPr lang="en-US"/>
          </a:p>
        </p:txBody>
      </p:sp>
    </p:spTree>
    <p:extLst>
      <p:ext uri="{BB962C8B-B14F-4D97-AF65-F5344CB8AC3E}">
        <p14:creationId xmlns:p14="http://schemas.microsoft.com/office/powerpoint/2010/main" val="1304507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A4C8C-720F-40A2-8C9D-0FBB5D55C1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1F7B45F-57F2-429F-85E3-27FA7CFF99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321697-AB72-4A4D-9309-B0F3A4AD2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C53906-411F-456A-9290-D80EEE60B706}"/>
              </a:ext>
            </a:extLst>
          </p:cNvPr>
          <p:cNvSpPr>
            <a:spLocks noGrp="1"/>
          </p:cNvSpPr>
          <p:nvPr>
            <p:ph type="dt" sz="half" idx="10"/>
          </p:nvPr>
        </p:nvSpPr>
        <p:spPr/>
        <p:txBody>
          <a:bodyPr/>
          <a:lstStyle/>
          <a:p>
            <a:fld id="{8B7A2F95-6B9C-4979-9DA0-DD164F5C126D}" type="datetimeFigureOut">
              <a:rPr lang="en-US" smtClean="0"/>
              <a:t>1/2/2020</a:t>
            </a:fld>
            <a:endParaRPr lang="en-US"/>
          </a:p>
        </p:txBody>
      </p:sp>
      <p:sp>
        <p:nvSpPr>
          <p:cNvPr id="6" name="Footer Placeholder 5">
            <a:extLst>
              <a:ext uri="{FF2B5EF4-FFF2-40B4-BE49-F238E27FC236}">
                <a16:creationId xmlns:a16="http://schemas.microsoft.com/office/drawing/2014/main" id="{47F1E380-B6DC-4F5C-8D70-5C6065C4DF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26C37D-64A3-409D-8D12-69E28CF507EE}"/>
              </a:ext>
            </a:extLst>
          </p:cNvPr>
          <p:cNvSpPr>
            <a:spLocks noGrp="1"/>
          </p:cNvSpPr>
          <p:nvPr>
            <p:ph type="sldNum" sz="quarter" idx="12"/>
          </p:nvPr>
        </p:nvSpPr>
        <p:spPr/>
        <p:txBody>
          <a:bodyPr/>
          <a:lstStyle/>
          <a:p>
            <a:fld id="{920799DC-48A6-471E-ABCF-13CCE53AAFE3}" type="slidenum">
              <a:rPr lang="en-US" smtClean="0"/>
              <a:t>‹#›</a:t>
            </a:fld>
            <a:endParaRPr lang="en-US"/>
          </a:p>
        </p:txBody>
      </p:sp>
    </p:spTree>
    <p:extLst>
      <p:ext uri="{BB962C8B-B14F-4D97-AF65-F5344CB8AC3E}">
        <p14:creationId xmlns:p14="http://schemas.microsoft.com/office/powerpoint/2010/main" val="858366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AB063-2439-4FB0-BB08-9AA1E4CF52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BDCBA8-72E9-410B-9D11-B08C95B99F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0042D4-5C5A-453D-8F8E-E37DF671F1C1}"/>
              </a:ext>
            </a:extLst>
          </p:cNvPr>
          <p:cNvSpPr>
            <a:spLocks noGrp="1"/>
          </p:cNvSpPr>
          <p:nvPr>
            <p:ph type="dt" sz="half" idx="10"/>
          </p:nvPr>
        </p:nvSpPr>
        <p:spPr/>
        <p:txBody>
          <a:bodyPr/>
          <a:lstStyle/>
          <a:p>
            <a:fld id="{8B7A2F95-6B9C-4979-9DA0-DD164F5C126D}" type="datetimeFigureOut">
              <a:rPr lang="en-US" smtClean="0"/>
              <a:t>1/2/2020</a:t>
            </a:fld>
            <a:endParaRPr lang="en-US"/>
          </a:p>
        </p:txBody>
      </p:sp>
      <p:sp>
        <p:nvSpPr>
          <p:cNvPr id="5" name="Footer Placeholder 4">
            <a:extLst>
              <a:ext uri="{FF2B5EF4-FFF2-40B4-BE49-F238E27FC236}">
                <a16:creationId xmlns:a16="http://schemas.microsoft.com/office/drawing/2014/main" id="{2979D6F2-20EB-49F2-A016-FE4EA71E4E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AAFF1F-70AD-4075-8A74-CD46F23AFE81}"/>
              </a:ext>
            </a:extLst>
          </p:cNvPr>
          <p:cNvSpPr>
            <a:spLocks noGrp="1"/>
          </p:cNvSpPr>
          <p:nvPr>
            <p:ph type="sldNum" sz="quarter" idx="12"/>
          </p:nvPr>
        </p:nvSpPr>
        <p:spPr/>
        <p:txBody>
          <a:bodyPr/>
          <a:lstStyle/>
          <a:p>
            <a:fld id="{920799DC-48A6-471E-ABCF-13CCE53AAFE3}" type="slidenum">
              <a:rPr lang="en-US" smtClean="0"/>
              <a:t>‹#›</a:t>
            </a:fld>
            <a:endParaRPr lang="en-US"/>
          </a:p>
        </p:txBody>
      </p:sp>
    </p:spTree>
    <p:extLst>
      <p:ext uri="{BB962C8B-B14F-4D97-AF65-F5344CB8AC3E}">
        <p14:creationId xmlns:p14="http://schemas.microsoft.com/office/powerpoint/2010/main" val="712540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B9031E-10C4-4A64-86A0-6F2966008D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137B377-41AE-4533-ABAE-4F002E6A33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CB18AE-D25F-40A8-A4FA-59C6D2055596}"/>
              </a:ext>
            </a:extLst>
          </p:cNvPr>
          <p:cNvSpPr>
            <a:spLocks noGrp="1"/>
          </p:cNvSpPr>
          <p:nvPr>
            <p:ph type="dt" sz="half" idx="10"/>
          </p:nvPr>
        </p:nvSpPr>
        <p:spPr/>
        <p:txBody>
          <a:bodyPr/>
          <a:lstStyle/>
          <a:p>
            <a:fld id="{8B7A2F95-6B9C-4979-9DA0-DD164F5C126D}" type="datetimeFigureOut">
              <a:rPr lang="en-US" smtClean="0"/>
              <a:t>1/2/2020</a:t>
            </a:fld>
            <a:endParaRPr lang="en-US"/>
          </a:p>
        </p:txBody>
      </p:sp>
      <p:sp>
        <p:nvSpPr>
          <p:cNvPr id="5" name="Footer Placeholder 4">
            <a:extLst>
              <a:ext uri="{FF2B5EF4-FFF2-40B4-BE49-F238E27FC236}">
                <a16:creationId xmlns:a16="http://schemas.microsoft.com/office/drawing/2014/main" id="{956CF30D-0EC0-4735-90FA-F6C983ABCE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74EE45-84EB-4441-8881-2194A8F479ED}"/>
              </a:ext>
            </a:extLst>
          </p:cNvPr>
          <p:cNvSpPr>
            <a:spLocks noGrp="1"/>
          </p:cNvSpPr>
          <p:nvPr>
            <p:ph type="sldNum" sz="quarter" idx="12"/>
          </p:nvPr>
        </p:nvSpPr>
        <p:spPr/>
        <p:txBody>
          <a:bodyPr/>
          <a:lstStyle/>
          <a:p>
            <a:fld id="{920799DC-48A6-471E-ABCF-13CCE53AAFE3}" type="slidenum">
              <a:rPr lang="en-US" smtClean="0"/>
              <a:t>‹#›</a:t>
            </a:fld>
            <a:endParaRPr lang="en-US"/>
          </a:p>
        </p:txBody>
      </p:sp>
    </p:spTree>
    <p:extLst>
      <p:ext uri="{BB962C8B-B14F-4D97-AF65-F5344CB8AC3E}">
        <p14:creationId xmlns:p14="http://schemas.microsoft.com/office/powerpoint/2010/main" val="2333792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BC9DF8-538C-49EE-9394-E9A2A8ECB7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5C178C6-C405-4DAD-99BF-7C2AF7419E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C795C1-534A-4EBF-BD21-88ABF9A54F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7A2F95-6B9C-4979-9DA0-DD164F5C126D}" type="datetimeFigureOut">
              <a:rPr lang="en-US" smtClean="0"/>
              <a:t>1/2/2020</a:t>
            </a:fld>
            <a:endParaRPr lang="en-US"/>
          </a:p>
        </p:txBody>
      </p:sp>
      <p:sp>
        <p:nvSpPr>
          <p:cNvPr id="5" name="Footer Placeholder 4">
            <a:extLst>
              <a:ext uri="{FF2B5EF4-FFF2-40B4-BE49-F238E27FC236}">
                <a16:creationId xmlns:a16="http://schemas.microsoft.com/office/drawing/2014/main" id="{72CDE255-7756-4189-8FAE-AC3852613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DF50FDA-87B6-4924-86FD-C6EEA3B9CC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799DC-48A6-471E-ABCF-13CCE53AAFE3}" type="slidenum">
              <a:rPr lang="en-US" smtClean="0"/>
              <a:t>‹#›</a:t>
            </a:fld>
            <a:endParaRPr lang="en-US"/>
          </a:p>
        </p:txBody>
      </p:sp>
    </p:spTree>
    <p:extLst>
      <p:ext uri="{BB962C8B-B14F-4D97-AF65-F5344CB8AC3E}">
        <p14:creationId xmlns:p14="http://schemas.microsoft.com/office/powerpoint/2010/main" val="3591099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cato.org/blog/one-statistic-climate-catastrophists-dont-want-you-know"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limatechangedispatch.com/children-terrified-climate-doom-video/" TargetMode="External"/><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91BCA-E3E3-4E3F-BF06-BB8664EC6EBE}"/>
              </a:ext>
            </a:extLst>
          </p:cNvPr>
          <p:cNvSpPr>
            <a:spLocks noGrp="1"/>
          </p:cNvSpPr>
          <p:nvPr>
            <p:ph type="title"/>
          </p:nvPr>
        </p:nvSpPr>
        <p:spPr>
          <a:xfrm>
            <a:off x="838200" y="365125"/>
            <a:ext cx="10515600" cy="3239036"/>
          </a:xfrm>
        </p:spPr>
        <p:txBody>
          <a:bodyPr anchor="t">
            <a:normAutofit/>
          </a:bodyPr>
          <a:lstStyle/>
          <a:p>
            <a:pPr algn="ctr"/>
            <a:br>
              <a:rPr lang="en-US" dirty="0">
                <a:latin typeface="+mn-lt"/>
              </a:rPr>
            </a:br>
            <a:r>
              <a:rPr lang="en-US" sz="4800" dirty="0">
                <a:latin typeface="+mn-lt"/>
              </a:rPr>
              <a:t>Changing the Unchangeable In 2020…</a:t>
            </a:r>
            <a:br>
              <a:rPr lang="en-US" sz="4800" dirty="0">
                <a:latin typeface="+mn-lt"/>
              </a:rPr>
            </a:br>
            <a:r>
              <a:rPr lang="en-US" sz="4800" dirty="0">
                <a:latin typeface="+mn-lt"/>
              </a:rPr>
              <a:t>Albemarle’s Futile Dedication to the U.N. Futile Climate Agenda</a:t>
            </a:r>
            <a:endParaRPr lang="en-US" dirty="0">
              <a:latin typeface="+mn-lt"/>
            </a:endParaRPr>
          </a:p>
        </p:txBody>
      </p:sp>
      <p:sp>
        <p:nvSpPr>
          <p:cNvPr id="3" name="Content Placeholder 2">
            <a:extLst>
              <a:ext uri="{FF2B5EF4-FFF2-40B4-BE49-F238E27FC236}">
                <a16:creationId xmlns:a16="http://schemas.microsoft.com/office/drawing/2014/main" id="{242AF067-4E6F-47C3-9048-20BD2D0D122A}"/>
              </a:ext>
            </a:extLst>
          </p:cNvPr>
          <p:cNvSpPr>
            <a:spLocks noGrp="1"/>
          </p:cNvSpPr>
          <p:nvPr>
            <p:ph idx="1"/>
          </p:nvPr>
        </p:nvSpPr>
        <p:spPr>
          <a:xfrm>
            <a:off x="838200" y="2766952"/>
            <a:ext cx="10515600" cy="3123209"/>
          </a:xfrm>
        </p:spPr>
        <p:txBody>
          <a:bodyPr>
            <a:normAutofit fontScale="85000" lnSpcReduction="20000"/>
          </a:bodyPr>
          <a:lstStyle/>
          <a:p>
            <a:pPr marL="0" indent="0">
              <a:buNone/>
            </a:pPr>
            <a:endParaRPr lang="en-US" dirty="0"/>
          </a:p>
          <a:p>
            <a:pPr marL="0" indent="0">
              <a:buNone/>
            </a:pPr>
            <a:endParaRPr lang="en-US" dirty="0"/>
          </a:p>
          <a:p>
            <a:pPr marL="0" indent="0">
              <a:buNone/>
            </a:pPr>
            <a:endParaRPr lang="en-US" dirty="0"/>
          </a:p>
          <a:p>
            <a:pPr marL="0" indent="0" algn="ctr">
              <a:buNone/>
            </a:pPr>
            <a:r>
              <a:rPr lang="en-US" dirty="0"/>
              <a:t>Albemarle County BOS Meeting</a:t>
            </a:r>
          </a:p>
          <a:p>
            <a:pPr marL="0" indent="0" algn="ctr">
              <a:buNone/>
            </a:pPr>
            <a:r>
              <a:rPr lang="en-US" dirty="0"/>
              <a:t>January 8, 2020</a:t>
            </a:r>
          </a:p>
          <a:p>
            <a:pPr marL="0" indent="0" algn="ctr">
              <a:buNone/>
            </a:pPr>
            <a:r>
              <a:rPr lang="en-US" dirty="0"/>
              <a:t>Charles G. Battig, M.S.,M.D.</a:t>
            </a:r>
          </a:p>
          <a:p>
            <a:pPr marL="0" indent="0" algn="ctr">
              <a:buNone/>
            </a:pPr>
            <a:r>
              <a:rPr lang="en-US" i="1" dirty="0"/>
              <a:t>Virginia Scientists and Engineers for Energy and Environment</a:t>
            </a:r>
          </a:p>
          <a:p>
            <a:pPr marL="0" indent="0" algn="ctr">
              <a:buNone/>
            </a:pPr>
            <a:r>
              <a:rPr lang="en-US" i="1" dirty="0"/>
              <a:t> CO2Coalition</a:t>
            </a:r>
          </a:p>
          <a:p>
            <a:endParaRPr lang="en-US" dirty="0"/>
          </a:p>
        </p:txBody>
      </p:sp>
    </p:spTree>
    <p:extLst>
      <p:ext uri="{BB962C8B-B14F-4D97-AF65-F5344CB8AC3E}">
        <p14:creationId xmlns:p14="http://schemas.microsoft.com/office/powerpoint/2010/main" val="338059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88C03-DA7C-4C57-8C6D-1D266EFA4B58}"/>
              </a:ext>
            </a:extLst>
          </p:cNvPr>
          <p:cNvSpPr>
            <a:spLocks noGrp="1"/>
          </p:cNvSpPr>
          <p:nvPr>
            <p:ph type="title"/>
          </p:nvPr>
        </p:nvSpPr>
        <p:spPr/>
        <p:txBody>
          <a:bodyPr/>
          <a:lstStyle/>
          <a:p>
            <a:pPr algn="ctr"/>
            <a:r>
              <a:rPr lang="en-US" dirty="0">
                <a:latin typeface="+mn-lt"/>
              </a:rPr>
              <a:t>Quotes From H. L. Menken Characterize Climate Emergency Propaganda</a:t>
            </a:r>
          </a:p>
        </p:txBody>
      </p:sp>
      <p:sp>
        <p:nvSpPr>
          <p:cNvPr id="3" name="Content Placeholder 2">
            <a:extLst>
              <a:ext uri="{FF2B5EF4-FFF2-40B4-BE49-F238E27FC236}">
                <a16:creationId xmlns:a16="http://schemas.microsoft.com/office/drawing/2014/main" id="{B6185B15-2F0A-4A89-9190-27D604F22844}"/>
              </a:ext>
            </a:extLst>
          </p:cNvPr>
          <p:cNvSpPr>
            <a:spLocks noGrp="1"/>
          </p:cNvSpPr>
          <p:nvPr>
            <p:ph idx="1"/>
          </p:nvPr>
        </p:nvSpPr>
        <p:spPr/>
        <p:txBody>
          <a:bodyPr>
            <a:normAutofit/>
          </a:bodyPr>
          <a:lstStyle/>
          <a:p>
            <a:pPr>
              <a:buFont typeface="Wingdings" panose="05000000000000000000" pitchFamily="2" charset="2"/>
              <a:buChar char="ü"/>
            </a:pPr>
            <a:r>
              <a:rPr lang="en-US" sz="3600" dirty="0"/>
              <a:t>The urge to save humanity is almost always a false front for the urge to rule.</a:t>
            </a:r>
          </a:p>
          <a:p>
            <a:pPr marL="0" indent="0">
              <a:buNone/>
            </a:pPr>
            <a:endParaRPr lang="en-US" sz="3600" dirty="0"/>
          </a:p>
          <a:p>
            <a:pPr>
              <a:buFont typeface="Wingdings" panose="05000000000000000000" pitchFamily="2" charset="2"/>
              <a:buChar char="ü"/>
            </a:pPr>
            <a:r>
              <a:rPr lang="en-US" sz="3600" dirty="0"/>
              <a:t>The whole aim of practical politics is to keep the populace alarmed (and hence clamorous to be led to safety) by menacing it with an endless series of hobgoblins, all of them imaginary.</a:t>
            </a:r>
          </a:p>
        </p:txBody>
      </p:sp>
    </p:spTree>
    <p:extLst>
      <p:ext uri="{BB962C8B-B14F-4D97-AF65-F5344CB8AC3E}">
        <p14:creationId xmlns:p14="http://schemas.microsoft.com/office/powerpoint/2010/main" val="1602972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85E70-24D0-454D-A2D6-96A4816FBE2C}"/>
              </a:ext>
            </a:extLst>
          </p:cNvPr>
          <p:cNvSpPr>
            <a:spLocks noGrp="1"/>
          </p:cNvSpPr>
          <p:nvPr>
            <p:ph type="title"/>
          </p:nvPr>
        </p:nvSpPr>
        <p:spPr>
          <a:xfrm>
            <a:off x="838200" y="365125"/>
            <a:ext cx="10515600" cy="1950563"/>
          </a:xfrm>
        </p:spPr>
        <p:txBody>
          <a:bodyPr>
            <a:noAutofit/>
          </a:bodyPr>
          <a:lstStyle/>
          <a:p>
            <a:r>
              <a:rPr lang="en-US" sz="3600" dirty="0">
                <a:latin typeface="+mn-lt"/>
              </a:rPr>
              <a:t>Stephen Schneider, Lead Author in Working Group II U.N. Intergovernmental Panel on Climate Change (IPCC) Third Assessment Report 2001, Politicizes Climate Science As U.N. Policy</a:t>
            </a:r>
          </a:p>
        </p:txBody>
      </p:sp>
      <p:sp>
        <p:nvSpPr>
          <p:cNvPr id="3" name="Content Placeholder 2">
            <a:extLst>
              <a:ext uri="{FF2B5EF4-FFF2-40B4-BE49-F238E27FC236}">
                <a16:creationId xmlns:a16="http://schemas.microsoft.com/office/drawing/2014/main" id="{23EEB9A9-B435-4227-85A7-97F5BFA48CBA}"/>
              </a:ext>
            </a:extLst>
          </p:cNvPr>
          <p:cNvSpPr>
            <a:spLocks noGrp="1"/>
          </p:cNvSpPr>
          <p:nvPr>
            <p:ph idx="1"/>
          </p:nvPr>
        </p:nvSpPr>
        <p:spPr>
          <a:xfrm>
            <a:off x="838200" y="2594757"/>
            <a:ext cx="10515600" cy="3582205"/>
          </a:xfrm>
        </p:spPr>
        <p:txBody>
          <a:bodyPr>
            <a:normAutofit/>
          </a:bodyPr>
          <a:lstStyle/>
          <a:p>
            <a:pPr marL="0" indent="0">
              <a:buNone/>
            </a:pPr>
            <a:r>
              <a:rPr lang="en-US" sz="3600" i="1" dirty="0"/>
              <a:t>“…to reduce the risk of potentially disastrous climatic change…we need to get some broad-based support, to capture the public’s imagination. That, of course, entails </a:t>
            </a:r>
            <a:r>
              <a:rPr lang="en-US" sz="3600" i="1" u="sng" dirty="0"/>
              <a:t>getting loads of media coverage. So we have to offer up scary scenarios, make simplified, dramatic statements, and make little mention of any doubts we might have.</a:t>
            </a:r>
            <a:r>
              <a:rPr lang="en-US" sz="3600" i="1" dirty="0"/>
              <a:t>”</a:t>
            </a:r>
          </a:p>
        </p:txBody>
      </p:sp>
    </p:spTree>
    <p:extLst>
      <p:ext uri="{BB962C8B-B14F-4D97-AF65-F5344CB8AC3E}">
        <p14:creationId xmlns:p14="http://schemas.microsoft.com/office/powerpoint/2010/main" val="2866551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0EC37-1AED-4DB0-9CCA-493BC9085024}"/>
              </a:ext>
            </a:extLst>
          </p:cNvPr>
          <p:cNvSpPr>
            <a:spLocks noGrp="1"/>
          </p:cNvSpPr>
          <p:nvPr>
            <p:ph type="title"/>
          </p:nvPr>
        </p:nvSpPr>
        <p:spPr/>
        <p:txBody>
          <a:bodyPr/>
          <a:lstStyle/>
          <a:p>
            <a:pPr algn="ctr"/>
            <a:r>
              <a:rPr lang="en-US" dirty="0">
                <a:latin typeface="+mn-lt"/>
              </a:rPr>
              <a:t>What Climate Emergency? Catastrophe? Life Spans Are Increasing!</a:t>
            </a:r>
          </a:p>
        </p:txBody>
      </p:sp>
      <p:sp>
        <p:nvSpPr>
          <p:cNvPr id="3" name="Content Placeholder 2">
            <a:extLst>
              <a:ext uri="{FF2B5EF4-FFF2-40B4-BE49-F238E27FC236}">
                <a16:creationId xmlns:a16="http://schemas.microsoft.com/office/drawing/2014/main" id="{009E218F-906C-432D-ACA0-85EB658E44C0}"/>
              </a:ext>
            </a:extLst>
          </p:cNvPr>
          <p:cNvSpPr>
            <a:spLocks noGrp="1"/>
          </p:cNvSpPr>
          <p:nvPr>
            <p:ph idx="1"/>
          </p:nvPr>
        </p:nvSpPr>
        <p:spPr>
          <a:xfrm>
            <a:off x="838200" y="1861251"/>
            <a:ext cx="10515600" cy="4351338"/>
          </a:xfrm>
        </p:spPr>
        <p:txBody>
          <a:bodyPr>
            <a:normAutofit fontScale="92500" lnSpcReduction="10000"/>
          </a:bodyPr>
          <a:lstStyle/>
          <a:p>
            <a:pPr marL="0" indent="0">
              <a:buNone/>
            </a:pPr>
            <a:r>
              <a:rPr lang="en-US" sz="3000" dirty="0"/>
              <a:t>“In the decade from 2004 to 2013, worldwide </a:t>
            </a:r>
            <a:r>
              <a:rPr lang="en-US" sz="3000" i="1" dirty="0"/>
              <a:t>climate-related deaths </a:t>
            </a:r>
            <a:r>
              <a:rPr lang="en-US" sz="3000" dirty="0"/>
              <a:t>(including droughts, floods, extreme temperatures, wildfires, and storms) </a:t>
            </a:r>
            <a:r>
              <a:rPr lang="en-US" sz="3000" i="1" dirty="0"/>
              <a:t>plummeted to a level </a:t>
            </a:r>
            <a:r>
              <a:rPr lang="en-US" sz="3000" i="1" u="sng" dirty="0"/>
              <a:t>88.6 percent below </a:t>
            </a:r>
            <a:r>
              <a:rPr lang="en-US" sz="3000" dirty="0"/>
              <a:t>that of the peak decade, 1930 to 1939.</a:t>
            </a:r>
            <a:r>
              <a:rPr lang="en-US" sz="3000" baseline="30000" dirty="0"/>
              <a:t>2 </a:t>
            </a:r>
            <a:r>
              <a:rPr lang="en-US" sz="3000" dirty="0"/>
              <a:t>The year 2013, with 29,404 reported deaths, had </a:t>
            </a:r>
            <a:r>
              <a:rPr lang="en-US" sz="3000" i="1" u="sng" dirty="0"/>
              <a:t>99.4 percent fewer climate-related deaths </a:t>
            </a:r>
            <a:r>
              <a:rPr lang="en-US" sz="3000" i="1" dirty="0"/>
              <a:t>than the historic record year of 1932</a:t>
            </a:r>
            <a:r>
              <a:rPr lang="en-US" sz="3000" dirty="0"/>
              <a:t>, which had 5,073,283 reported deaths for the same category.”</a:t>
            </a:r>
          </a:p>
          <a:p>
            <a:pPr marL="0" indent="0">
              <a:buNone/>
            </a:pPr>
            <a:endParaRPr lang="en-US" sz="3000" dirty="0"/>
          </a:p>
          <a:p>
            <a:pPr marL="0" indent="0">
              <a:buNone/>
            </a:pPr>
            <a:endParaRPr lang="en-US" dirty="0"/>
          </a:p>
          <a:p>
            <a:pPr marL="0" indent="0">
              <a:buNone/>
            </a:pPr>
            <a:br>
              <a:rPr lang="en-US" dirty="0"/>
            </a:br>
            <a:r>
              <a:rPr lang="en-US" sz="2400" dirty="0">
                <a:hlinkClick r:id="rId2"/>
              </a:rPr>
              <a:t>https://www.cato.org/blog/one-statistic-climate-catastrophists-dont-want-you-know</a:t>
            </a:r>
            <a:endParaRPr lang="en-US" dirty="0"/>
          </a:p>
        </p:txBody>
      </p:sp>
    </p:spTree>
    <p:extLst>
      <p:ext uri="{BB962C8B-B14F-4D97-AF65-F5344CB8AC3E}">
        <p14:creationId xmlns:p14="http://schemas.microsoft.com/office/powerpoint/2010/main" val="2596691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5ED4A-DB24-498B-BF40-1B5FC92BD446}"/>
              </a:ext>
            </a:extLst>
          </p:cNvPr>
          <p:cNvSpPr>
            <a:spLocks noGrp="1"/>
          </p:cNvSpPr>
          <p:nvPr>
            <p:ph type="title"/>
          </p:nvPr>
        </p:nvSpPr>
        <p:spPr>
          <a:xfrm>
            <a:off x="47501" y="365125"/>
            <a:ext cx="12035642" cy="1214293"/>
          </a:xfrm>
        </p:spPr>
        <p:txBody>
          <a:bodyPr>
            <a:normAutofit fontScale="90000"/>
          </a:bodyPr>
          <a:lstStyle/>
          <a:p>
            <a:pPr algn="ctr"/>
            <a:br>
              <a:rPr lang="en-US" sz="3100" dirty="0">
                <a:latin typeface="+mn-lt"/>
              </a:rPr>
            </a:br>
            <a:br>
              <a:rPr lang="en-US" sz="3100" dirty="0">
                <a:latin typeface="+mn-lt"/>
              </a:rPr>
            </a:br>
            <a:r>
              <a:rPr lang="en-US" dirty="0">
                <a:latin typeface="+mn-lt"/>
              </a:rPr>
              <a:t>Reassuring Facts Do Not Reach The Children, Why?</a:t>
            </a:r>
            <a:br>
              <a:rPr lang="en-US" dirty="0">
                <a:latin typeface="+mn-lt"/>
              </a:rPr>
            </a:br>
            <a:r>
              <a:rPr lang="en-US" dirty="0">
                <a:latin typeface="+mn-lt"/>
              </a:rPr>
              <a:t>But Scare Stories Do!</a:t>
            </a:r>
            <a:br>
              <a:rPr lang="en-US" dirty="0"/>
            </a:br>
            <a:endParaRPr lang="en-US" dirty="0">
              <a:latin typeface="+mn-lt"/>
            </a:endParaRPr>
          </a:p>
        </p:txBody>
      </p:sp>
      <p:sp>
        <p:nvSpPr>
          <p:cNvPr id="3" name="Text Placeholder 2">
            <a:extLst>
              <a:ext uri="{FF2B5EF4-FFF2-40B4-BE49-F238E27FC236}">
                <a16:creationId xmlns:a16="http://schemas.microsoft.com/office/drawing/2014/main" id="{7BD4A208-38FF-4B26-8230-851778B938DF}"/>
              </a:ext>
            </a:extLst>
          </p:cNvPr>
          <p:cNvSpPr>
            <a:spLocks noGrp="1"/>
          </p:cNvSpPr>
          <p:nvPr>
            <p:ph type="body" idx="1"/>
          </p:nvPr>
        </p:nvSpPr>
        <p:spPr>
          <a:xfrm>
            <a:off x="839788" y="2149434"/>
            <a:ext cx="5157787" cy="492825"/>
          </a:xfrm>
        </p:spPr>
        <p:txBody>
          <a:bodyPr anchor="ctr">
            <a:normAutofit/>
          </a:bodyPr>
          <a:lstStyle/>
          <a:p>
            <a:r>
              <a:rPr lang="en-US" dirty="0"/>
              <a:t>2019  U.N. Scary Stories Target Children</a:t>
            </a:r>
          </a:p>
          <a:p>
            <a:endParaRPr lang="en-US" dirty="0"/>
          </a:p>
        </p:txBody>
      </p:sp>
      <p:sp>
        <p:nvSpPr>
          <p:cNvPr id="5" name="Text Placeholder 4">
            <a:extLst>
              <a:ext uri="{FF2B5EF4-FFF2-40B4-BE49-F238E27FC236}">
                <a16:creationId xmlns:a16="http://schemas.microsoft.com/office/drawing/2014/main" id="{7D11A497-1DF2-41D7-9A7D-858F4C0A587B}"/>
              </a:ext>
            </a:extLst>
          </p:cNvPr>
          <p:cNvSpPr>
            <a:spLocks noGrp="1"/>
          </p:cNvSpPr>
          <p:nvPr>
            <p:ph type="body" sz="quarter" idx="3"/>
          </p:nvPr>
        </p:nvSpPr>
        <p:spPr>
          <a:xfrm>
            <a:off x="6172200" y="1935678"/>
            <a:ext cx="5183188" cy="813460"/>
          </a:xfrm>
        </p:spPr>
        <p:txBody>
          <a:bodyPr anchor="t">
            <a:normAutofit/>
          </a:bodyPr>
          <a:lstStyle/>
          <a:p>
            <a:pPr algn="ctr"/>
            <a:r>
              <a:rPr lang="en-US" dirty="0"/>
              <a:t>UVA Professor Does Her Bit With “Might” and “Possibly” Scenarios</a:t>
            </a:r>
          </a:p>
        </p:txBody>
      </p:sp>
      <p:sp>
        <p:nvSpPr>
          <p:cNvPr id="6" name="Content Placeholder 5">
            <a:extLst>
              <a:ext uri="{FF2B5EF4-FFF2-40B4-BE49-F238E27FC236}">
                <a16:creationId xmlns:a16="http://schemas.microsoft.com/office/drawing/2014/main" id="{98DB8AB4-3522-4548-9191-DFB3A64C5166}"/>
              </a:ext>
            </a:extLst>
          </p:cNvPr>
          <p:cNvSpPr>
            <a:spLocks noGrp="1"/>
          </p:cNvSpPr>
          <p:nvPr>
            <p:ph sz="quarter" idx="4"/>
          </p:nvPr>
        </p:nvSpPr>
        <p:spPr>
          <a:xfrm>
            <a:off x="6346825" y="2701428"/>
            <a:ext cx="5183188" cy="3442068"/>
          </a:xfrm>
        </p:spPr>
        <p:txBody>
          <a:bodyPr>
            <a:normAutofit fontScale="25000" lnSpcReduction="20000"/>
          </a:bodyPr>
          <a:lstStyle/>
          <a:p>
            <a:pPr marL="0" indent="0">
              <a:buNone/>
            </a:pPr>
            <a:r>
              <a:rPr lang="en-US" sz="5100" dirty="0"/>
              <a:t>“</a:t>
            </a:r>
            <a:r>
              <a:rPr lang="en-US" sz="9600" dirty="0"/>
              <a:t>I recently spoke to my son’s eighth-grade class…They </a:t>
            </a:r>
            <a:r>
              <a:rPr lang="en-US" sz="9600" i="1" dirty="0"/>
              <a:t>might</a:t>
            </a:r>
            <a:r>
              <a:rPr lang="en-US" sz="9600" dirty="0"/>
              <a:t> see entire summers in Charlottesville with temperatures over 95°F, up to three feet of sea level rise on our coast, and devastating floods </a:t>
            </a:r>
            <a:r>
              <a:rPr lang="en-US" sz="9600" i="1" dirty="0"/>
              <a:t>Possibly</a:t>
            </a:r>
            <a:r>
              <a:rPr lang="en-US" sz="9600" dirty="0"/>
              <a:t> much worse — disruption to our economy, food shortages, climate refugees and conflict.”</a:t>
            </a:r>
          </a:p>
          <a:p>
            <a:pPr marL="0" indent="0">
              <a:buNone/>
            </a:pPr>
            <a:endParaRPr lang="en-US" sz="9600" dirty="0"/>
          </a:p>
          <a:p>
            <a:pPr marL="0" indent="0">
              <a:buNone/>
            </a:pPr>
            <a:endParaRPr lang="en-US" sz="7400" dirty="0"/>
          </a:p>
          <a:p>
            <a:pPr marL="0" indent="0">
              <a:buNone/>
            </a:pPr>
            <a:r>
              <a:rPr lang="en-US" sz="7200" dirty="0"/>
              <a:t>Opinion/Letter DP Dec. 7, 2019 “Thanks to </a:t>
            </a:r>
            <a:r>
              <a:rPr lang="en-US" sz="7200" dirty="0" err="1"/>
              <a:t>UVa</a:t>
            </a:r>
            <a:r>
              <a:rPr lang="en-US" sz="7200" dirty="0"/>
              <a:t> for climate commitment”</a:t>
            </a:r>
          </a:p>
          <a:p>
            <a:pPr marL="0" indent="0">
              <a:buNone/>
            </a:pPr>
            <a:endParaRPr lang="en-US" sz="7400" dirty="0"/>
          </a:p>
          <a:p>
            <a:pPr marL="0" indent="0">
              <a:buNone/>
            </a:pPr>
            <a:endParaRPr lang="en-US" dirty="0"/>
          </a:p>
          <a:p>
            <a:pPr marL="0" indent="0">
              <a:buNone/>
            </a:pPr>
            <a:endParaRPr lang="en-US" dirty="0"/>
          </a:p>
          <a:p>
            <a:endParaRPr lang="en-US" dirty="0"/>
          </a:p>
        </p:txBody>
      </p:sp>
      <p:pic>
        <p:nvPicPr>
          <p:cNvPr id="7" name="Picture 2" descr="scared child">
            <a:extLst>
              <a:ext uri="{FF2B5EF4-FFF2-40B4-BE49-F238E27FC236}">
                <a16:creationId xmlns:a16="http://schemas.microsoft.com/office/drawing/2014/main" id="{6CA63EFD-63A1-4032-BA9C-568C7BC3184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282536" y="2861953"/>
            <a:ext cx="4126675" cy="253538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32371A0-F56F-4A9C-B96F-3FAAE8142D9D}"/>
              </a:ext>
            </a:extLst>
          </p:cNvPr>
          <p:cNvSpPr txBox="1"/>
          <p:nvPr/>
        </p:nvSpPr>
        <p:spPr>
          <a:xfrm>
            <a:off x="1169719" y="5820331"/>
            <a:ext cx="4364182" cy="646331"/>
          </a:xfrm>
          <a:prstGeom prst="rect">
            <a:avLst/>
          </a:prstGeom>
          <a:noFill/>
        </p:spPr>
        <p:txBody>
          <a:bodyPr wrap="square" rtlCol="0">
            <a:spAutoFit/>
          </a:bodyPr>
          <a:lstStyle/>
          <a:p>
            <a:r>
              <a:rPr lang="en-US" dirty="0">
                <a:hlinkClick r:id="rId3"/>
              </a:rPr>
              <a:t>https://climatechangedispatch.com/children-terrified-climate-doom-video/</a:t>
            </a:r>
            <a:endParaRPr lang="en-US" dirty="0"/>
          </a:p>
        </p:txBody>
      </p:sp>
    </p:spTree>
    <p:extLst>
      <p:ext uri="{BB962C8B-B14F-4D97-AF65-F5344CB8AC3E}">
        <p14:creationId xmlns:p14="http://schemas.microsoft.com/office/powerpoint/2010/main" val="1057690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FED5-4DEA-493E-9340-208113D9659E}"/>
              </a:ext>
            </a:extLst>
          </p:cNvPr>
          <p:cNvSpPr>
            <a:spLocks noGrp="1"/>
          </p:cNvSpPr>
          <p:nvPr>
            <p:ph type="title"/>
          </p:nvPr>
        </p:nvSpPr>
        <p:spPr>
          <a:xfrm>
            <a:off x="403761" y="365125"/>
            <a:ext cx="11334997" cy="1433987"/>
          </a:xfrm>
        </p:spPr>
        <p:txBody>
          <a:bodyPr>
            <a:normAutofit fontScale="90000"/>
          </a:bodyPr>
          <a:lstStyle/>
          <a:p>
            <a:pPr algn="ctr"/>
            <a:r>
              <a:rPr lang="en-US" dirty="0">
                <a:latin typeface="+mn-lt"/>
              </a:rPr>
              <a:t>John Muir’s Environmental Conservation Ideals Replaced By Wealth Redistribution, Climate Justice Now, and  Action Now</a:t>
            </a:r>
          </a:p>
        </p:txBody>
      </p:sp>
      <p:sp>
        <p:nvSpPr>
          <p:cNvPr id="3" name="Text Placeholder 2">
            <a:extLst>
              <a:ext uri="{FF2B5EF4-FFF2-40B4-BE49-F238E27FC236}">
                <a16:creationId xmlns:a16="http://schemas.microsoft.com/office/drawing/2014/main" id="{34D55F36-A287-45AF-9A2F-26F51AFA5124}"/>
              </a:ext>
            </a:extLst>
          </p:cNvPr>
          <p:cNvSpPr>
            <a:spLocks noGrp="1"/>
          </p:cNvSpPr>
          <p:nvPr>
            <p:ph type="body" idx="1"/>
          </p:nvPr>
        </p:nvSpPr>
        <p:spPr>
          <a:xfrm>
            <a:off x="839788" y="1840675"/>
            <a:ext cx="5157787" cy="866898"/>
          </a:xfrm>
        </p:spPr>
        <p:txBody>
          <a:bodyPr>
            <a:normAutofit fontScale="92500"/>
          </a:bodyPr>
          <a:lstStyle/>
          <a:p>
            <a:r>
              <a:rPr lang="en-US" b="0" dirty="0"/>
              <a:t> </a:t>
            </a:r>
            <a:r>
              <a:rPr lang="en-US" dirty="0"/>
              <a:t>OTTMAR EDENHOFER: lead author of the U.N. IPCC's Fourth Assessment Report </a:t>
            </a:r>
          </a:p>
        </p:txBody>
      </p:sp>
      <p:sp>
        <p:nvSpPr>
          <p:cNvPr id="4" name="Content Placeholder 3">
            <a:extLst>
              <a:ext uri="{FF2B5EF4-FFF2-40B4-BE49-F238E27FC236}">
                <a16:creationId xmlns:a16="http://schemas.microsoft.com/office/drawing/2014/main" id="{A866EE04-F2C4-4DFA-BDE2-ACE01E75F850}"/>
              </a:ext>
            </a:extLst>
          </p:cNvPr>
          <p:cNvSpPr>
            <a:spLocks noGrp="1"/>
          </p:cNvSpPr>
          <p:nvPr>
            <p:ph sz="half" idx="2"/>
          </p:nvPr>
        </p:nvSpPr>
        <p:spPr>
          <a:xfrm>
            <a:off x="839788" y="2802577"/>
            <a:ext cx="5157787" cy="3387086"/>
          </a:xfrm>
        </p:spPr>
        <p:txBody>
          <a:bodyPr>
            <a:normAutofit lnSpcReduction="10000"/>
          </a:bodyPr>
          <a:lstStyle/>
          <a:p>
            <a:pPr marL="0" indent="0">
              <a:buNone/>
            </a:pPr>
            <a:r>
              <a:rPr lang="en-US" dirty="0"/>
              <a:t> “we </a:t>
            </a:r>
            <a:r>
              <a:rPr lang="en-US" i="1" dirty="0"/>
              <a:t>redistribute de facto the world's wealth by climate policy</a:t>
            </a:r>
            <a:r>
              <a:rPr lang="en-US" dirty="0"/>
              <a:t>… One has to free oneself from the illusion that international climate policy is environmental policy. This has almost </a:t>
            </a:r>
            <a:r>
              <a:rPr lang="en-US" i="1" dirty="0"/>
              <a:t>nothing to do with environmental policy anymore</a:t>
            </a:r>
            <a:r>
              <a:rPr lang="en-US" dirty="0"/>
              <a:t>, with problems such as deforestation or the ozone hole.”</a:t>
            </a:r>
          </a:p>
        </p:txBody>
      </p:sp>
      <p:sp>
        <p:nvSpPr>
          <p:cNvPr id="5" name="Text Placeholder 4">
            <a:extLst>
              <a:ext uri="{FF2B5EF4-FFF2-40B4-BE49-F238E27FC236}">
                <a16:creationId xmlns:a16="http://schemas.microsoft.com/office/drawing/2014/main" id="{3598A898-C1AB-41FC-8382-5721F3637902}"/>
              </a:ext>
            </a:extLst>
          </p:cNvPr>
          <p:cNvSpPr>
            <a:spLocks noGrp="1"/>
          </p:cNvSpPr>
          <p:nvPr>
            <p:ph type="body" sz="quarter" idx="3"/>
          </p:nvPr>
        </p:nvSpPr>
        <p:spPr>
          <a:xfrm>
            <a:off x="6172200" y="1840675"/>
            <a:ext cx="5183188" cy="866898"/>
          </a:xfrm>
        </p:spPr>
        <p:txBody>
          <a:bodyPr anchor="ctr">
            <a:normAutofit fontScale="92500"/>
          </a:bodyPr>
          <a:lstStyle/>
          <a:p>
            <a:pPr algn="ctr"/>
            <a:r>
              <a:rPr lang="en-US" dirty="0"/>
              <a:t>Now: Climate Justice Warrior TIME “Person of the Year” G. Thunberg</a:t>
            </a:r>
          </a:p>
        </p:txBody>
      </p:sp>
      <p:sp>
        <p:nvSpPr>
          <p:cNvPr id="9" name="TextBox 8">
            <a:extLst>
              <a:ext uri="{FF2B5EF4-FFF2-40B4-BE49-F238E27FC236}">
                <a16:creationId xmlns:a16="http://schemas.microsoft.com/office/drawing/2014/main" id="{80B67471-01FA-463B-B018-F4FA207AD738}"/>
              </a:ext>
            </a:extLst>
          </p:cNvPr>
          <p:cNvSpPr txBox="1"/>
          <p:nvPr/>
        </p:nvSpPr>
        <p:spPr>
          <a:xfrm flipH="1">
            <a:off x="6602418" y="5871541"/>
            <a:ext cx="4635206" cy="338554"/>
          </a:xfrm>
          <a:prstGeom prst="rect">
            <a:avLst/>
          </a:prstGeom>
          <a:noFill/>
        </p:spPr>
        <p:txBody>
          <a:bodyPr wrap="square" rtlCol="0">
            <a:spAutoFit/>
          </a:bodyPr>
          <a:lstStyle/>
          <a:p>
            <a:endParaRPr lang="en-US" sz="1600" dirty="0"/>
          </a:p>
        </p:txBody>
      </p:sp>
      <p:sp>
        <p:nvSpPr>
          <p:cNvPr id="6" name="Content Placeholder 5">
            <a:extLst>
              <a:ext uri="{FF2B5EF4-FFF2-40B4-BE49-F238E27FC236}">
                <a16:creationId xmlns:a16="http://schemas.microsoft.com/office/drawing/2014/main" id="{D3578835-BD4B-43A0-B969-0D3994D44C37}"/>
              </a:ext>
            </a:extLst>
          </p:cNvPr>
          <p:cNvSpPr>
            <a:spLocks noGrp="1"/>
          </p:cNvSpPr>
          <p:nvPr>
            <p:ph sz="quarter" idx="4"/>
          </p:nvPr>
        </p:nvSpPr>
        <p:spPr>
          <a:xfrm>
            <a:off x="6155168" y="2802577"/>
            <a:ext cx="5316395" cy="2766950"/>
          </a:xfrm>
        </p:spPr>
        <p:txBody>
          <a:bodyPr>
            <a:normAutofit lnSpcReduction="10000"/>
          </a:bodyPr>
          <a:lstStyle/>
          <a:p>
            <a:pPr marL="0" indent="0">
              <a:buNone/>
            </a:pPr>
            <a:r>
              <a:rPr lang="en-US" dirty="0"/>
              <a:t>“The climate crisis is not just about the environment. It is a crisis of human rights, of justice and of political will. Colonial, racist and patriarchal systems of oppression have created and fueled it. We need to dismantle them all.”</a:t>
            </a:r>
          </a:p>
          <a:p>
            <a:pPr marL="0" indent="0">
              <a:buNone/>
            </a:pPr>
            <a:endParaRPr lang="en-US" dirty="0"/>
          </a:p>
        </p:txBody>
      </p:sp>
    </p:spTree>
    <p:extLst>
      <p:ext uri="{BB962C8B-B14F-4D97-AF65-F5344CB8AC3E}">
        <p14:creationId xmlns:p14="http://schemas.microsoft.com/office/powerpoint/2010/main" val="4004634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2D558-B4A8-4F0A-BDB9-B251E894D107}"/>
              </a:ext>
            </a:extLst>
          </p:cNvPr>
          <p:cNvSpPr>
            <a:spLocks noGrp="1"/>
          </p:cNvSpPr>
          <p:nvPr>
            <p:ph type="title"/>
          </p:nvPr>
        </p:nvSpPr>
        <p:spPr>
          <a:xfrm>
            <a:off x="715850" y="287852"/>
            <a:ext cx="10515600" cy="1325563"/>
          </a:xfrm>
        </p:spPr>
        <p:txBody>
          <a:bodyPr/>
          <a:lstStyle/>
          <a:p>
            <a:pPr algn="ctr"/>
            <a:r>
              <a:rPr lang="en-US" dirty="0">
                <a:latin typeface="+mn-lt"/>
              </a:rPr>
              <a:t>Current Climate Hysteria Is Focused on the Red Temperature Blip At Lower Right Graph</a:t>
            </a:r>
          </a:p>
        </p:txBody>
      </p:sp>
      <p:pic>
        <p:nvPicPr>
          <p:cNvPr id="1026" name="Picture 2">
            <a:extLst>
              <a:ext uri="{FF2B5EF4-FFF2-40B4-BE49-F238E27FC236}">
                <a16:creationId xmlns:a16="http://schemas.microsoft.com/office/drawing/2014/main" id="{039C5CBB-B934-496C-9566-F02847B1280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2180" y="1542581"/>
            <a:ext cx="9607640" cy="5115797"/>
          </a:xfrm>
          <a:prstGeom prst="rect">
            <a:avLst/>
          </a:prstGeom>
          <a:noFill/>
          <a:extLst>
            <a:ext uri="{909E8E84-426E-40DD-AFC4-6F175D3DCCD1}">
              <a14:hiddenFill xmlns:a14="http://schemas.microsoft.com/office/drawing/2010/main">
                <a:solidFill>
                  <a:srgbClr val="FFFFFF"/>
                </a:solidFill>
              </a14:hiddenFill>
            </a:ext>
          </a:extLst>
        </p:spPr>
      </p:pic>
      <p:sp>
        <p:nvSpPr>
          <p:cNvPr id="5" name="Arrow: Left 4">
            <a:extLst>
              <a:ext uri="{FF2B5EF4-FFF2-40B4-BE49-F238E27FC236}">
                <a16:creationId xmlns:a16="http://schemas.microsoft.com/office/drawing/2014/main" id="{C42732B1-8D7D-49D1-9F17-E9EDAD8B80ED}"/>
              </a:ext>
            </a:extLst>
          </p:cNvPr>
          <p:cNvSpPr/>
          <p:nvPr/>
        </p:nvSpPr>
        <p:spPr>
          <a:xfrm>
            <a:off x="9714183" y="5048517"/>
            <a:ext cx="978408" cy="449758"/>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516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50E62-FA15-45D2-AA0C-C1EC93902EDF}"/>
              </a:ext>
            </a:extLst>
          </p:cNvPr>
          <p:cNvSpPr>
            <a:spLocks noGrp="1"/>
          </p:cNvSpPr>
          <p:nvPr>
            <p:ph type="title"/>
          </p:nvPr>
        </p:nvSpPr>
        <p:spPr/>
        <p:txBody>
          <a:bodyPr/>
          <a:lstStyle/>
          <a:p>
            <a:pPr algn="ctr"/>
            <a:r>
              <a:rPr lang="en-US" dirty="0">
                <a:latin typeface="+mn-lt"/>
              </a:rPr>
              <a:t>CO2 Is Essential For Life</a:t>
            </a:r>
            <a:br>
              <a:rPr lang="en-US" dirty="0">
                <a:latin typeface="+mn-lt"/>
              </a:rPr>
            </a:br>
            <a:r>
              <a:rPr lang="en-US" dirty="0">
                <a:latin typeface="+mn-lt"/>
              </a:rPr>
              <a:t>If Plants Die for Lack of CO2, We Die</a:t>
            </a:r>
          </a:p>
        </p:txBody>
      </p:sp>
      <p:pic>
        <p:nvPicPr>
          <p:cNvPr id="8" name="Content Placeholder 7">
            <a:extLst>
              <a:ext uri="{FF2B5EF4-FFF2-40B4-BE49-F238E27FC236}">
                <a16:creationId xmlns:a16="http://schemas.microsoft.com/office/drawing/2014/main" id="{55078EC8-5842-4788-B1EC-9F0C31DB65EF}"/>
              </a:ext>
            </a:extLst>
          </p:cNvPr>
          <p:cNvPicPr>
            <a:picLocks noGrp="1" noChangeAspect="1"/>
          </p:cNvPicPr>
          <p:nvPr>
            <p:ph idx="1"/>
          </p:nvPr>
        </p:nvPicPr>
        <p:blipFill>
          <a:blip r:embed="rId2"/>
          <a:stretch>
            <a:fillRect/>
          </a:stretch>
        </p:blipFill>
        <p:spPr>
          <a:xfrm>
            <a:off x="1757547" y="1825625"/>
            <a:ext cx="8211787" cy="4836432"/>
          </a:xfrm>
          <a:prstGeom prst="rect">
            <a:avLst/>
          </a:prstGeom>
        </p:spPr>
      </p:pic>
    </p:spTree>
    <p:extLst>
      <p:ext uri="{BB962C8B-B14F-4D97-AF65-F5344CB8AC3E}">
        <p14:creationId xmlns:p14="http://schemas.microsoft.com/office/powerpoint/2010/main" val="230201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469837-6238-409F-90A4-42E00F5819BE}"/>
              </a:ext>
            </a:extLst>
          </p:cNvPr>
          <p:cNvSpPr>
            <a:spLocks noGrp="1"/>
          </p:cNvSpPr>
          <p:nvPr>
            <p:ph type="title"/>
          </p:nvPr>
        </p:nvSpPr>
        <p:spPr/>
        <p:txBody>
          <a:bodyPr/>
          <a:lstStyle/>
          <a:p>
            <a:pPr algn="ctr"/>
            <a:r>
              <a:rPr lang="en-US" dirty="0">
                <a:latin typeface="+mn-lt"/>
              </a:rPr>
              <a:t>Albemarle County Fighting Sea Level Rise and Climate Change…One Bucket at a Time?</a:t>
            </a:r>
          </a:p>
        </p:txBody>
      </p:sp>
      <p:pic>
        <p:nvPicPr>
          <p:cNvPr id="2" name="Picture 2" descr="Side view of boy playing with bucket in water at the beach Free Photo">
            <a:extLst>
              <a:ext uri="{FF2B5EF4-FFF2-40B4-BE49-F238E27FC236}">
                <a16:creationId xmlns:a16="http://schemas.microsoft.com/office/drawing/2014/main" id="{D6A97E18-17E0-4EC5-9800-2E7535150CB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354779" y="1825624"/>
            <a:ext cx="4577938" cy="4895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2432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552</TotalTime>
  <Words>626</Words>
  <Application>Microsoft Office PowerPoint</Application>
  <PresentationFormat>Widescreen</PresentationFormat>
  <Paragraphs>38</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Wingdings</vt:lpstr>
      <vt:lpstr>Office Theme</vt:lpstr>
      <vt:lpstr> Changing the Unchangeable In 2020… Albemarle’s Futile Dedication to the U.N. Futile Climate Agenda</vt:lpstr>
      <vt:lpstr>Quotes From H. L. Menken Characterize Climate Emergency Propaganda</vt:lpstr>
      <vt:lpstr>Stephen Schneider, Lead Author in Working Group II U.N. Intergovernmental Panel on Climate Change (IPCC) Third Assessment Report 2001, Politicizes Climate Science As U.N. Policy</vt:lpstr>
      <vt:lpstr>What Climate Emergency? Catastrophe? Life Spans Are Increasing!</vt:lpstr>
      <vt:lpstr>  Reassuring Facts Do Not Reach The Children, Why? But Scare Stories Do! </vt:lpstr>
      <vt:lpstr>John Muir’s Environmental Conservation Ideals Replaced By Wealth Redistribution, Climate Justice Now, and  Action Now</vt:lpstr>
      <vt:lpstr>Current Climate Hysteria Is Focused on the Red Temperature Blip At Lower Right Graph</vt:lpstr>
      <vt:lpstr>CO2 Is Essential For Life If Plants Die for Lack of CO2, We Die</vt:lpstr>
      <vt:lpstr>Albemarle County Fighting Sea Level Rise and Climate Change…One Bucket at a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Changing the Unchangeable Albemarle County’s Futile Dedication to the U.N. Climate Charade   January  2020 BOS Albemarle County, VA</dc:title>
  <dc:creator>Charles Battig</dc:creator>
  <cp:lastModifiedBy>Charles Battig</cp:lastModifiedBy>
  <cp:revision>30</cp:revision>
  <dcterms:created xsi:type="dcterms:W3CDTF">2019-12-19T18:19:28Z</dcterms:created>
  <dcterms:modified xsi:type="dcterms:W3CDTF">2020-01-02T16:47:22Z</dcterms:modified>
</cp:coreProperties>
</file>