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5" r:id="rId4"/>
    <p:sldId id="258" r:id="rId5"/>
    <p:sldId id="259" r:id="rId6"/>
    <p:sldId id="261" r:id="rId7"/>
    <p:sldId id="263" r:id="rId8"/>
    <p:sldId id="260"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0" d="100"/>
          <a:sy n="110" d="100"/>
        </p:scale>
        <p:origin x="76" y="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35FF9-F88E-4D83-BE2E-09209F75DF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BFA61B-6783-4DE0-9176-A4B3C2A21B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F3781E-26F8-413E-B54D-805D09A8D0CD}"/>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1254C5EB-E101-450D-945C-4352D29FB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F89F59-B417-49C9-90A0-D30C8186B39B}"/>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6735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4308-36D2-40B4-B8FF-FFCA04A46B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039F05-F558-4F47-B72B-23AE5D5843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DEAD7-8B8C-4A11-91CD-15C81DBB7128}"/>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DFB4FE6B-C385-40B5-9774-EB8D214B7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1F4DA9-E6B2-4F7A-97A6-6C9177CE3349}"/>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805746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06BC-4871-4661-850E-6EC53DAE8D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14910E-384F-48D7-81B9-56DD5B6194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74A471-2CB3-4896-B47E-70C3CEF6BE35}"/>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8CF74B4B-F630-4807-96E9-09AE2D0C4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79EFFC-1312-471E-B9FF-D03559124229}"/>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204344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F112-B48D-47D6-B71B-CEDC831F26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147BDE-AD83-4BFF-B8A4-7FF9EEE798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C8FFCC-CB69-4719-8263-5C47BB96A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94C84E-B89E-4640-8ADA-50AC4ABDC7AD}"/>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6" name="Footer Placeholder 5">
            <a:extLst>
              <a:ext uri="{FF2B5EF4-FFF2-40B4-BE49-F238E27FC236}">
                <a16:creationId xmlns:a16="http://schemas.microsoft.com/office/drawing/2014/main" id="{68BBA9D0-34FD-4F67-AE37-85BD2F74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17E105-7633-429C-BBDC-724B199D00DB}"/>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260064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A619-F6D8-4B07-B602-C0E3F1B1B7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48AFBA-CBEA-4748-8895-4E654CE5D6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9E8239-6E38-406F-9A9C-C0211101C1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45D183-28E8-41B7-8C19-481A405688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E1A481-3D5A-41C2-BA72-6DC33B6D94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49F36B-437A-4E65-9AB3-60277FD66A67}"/>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8" name="Footer Placeholder 7">
            <a:extLst>
              <a:ext uri="{FF2B5EF4-FFF2-40B4-BE49-F238E27FC236}">
                <a16:creationId xmlns:a16="http://schemas.microsoft.com/office/drawing/2014/main" id="{3BEA113E-E6E1-4E57-A65B-ED8984CCD7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ECBD03-7D34-448C-BCF6-0DB73DE8AC7F}"/>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1175645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AB91-7ABB-4A68-ABC8-01A295DD66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4E805E-2A78-4D1C-B363-61DA372541EC}"/>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4" name="Footer Placeholder 3">
            <a:extLst>
              <a:ext uri="{FF2B5EF4-FFF2-40B4-BE49-F238E27FC236}">
                <a16:creationId xmlns:a16="http://schemas.microsoft.com/office/drawing/2014/main" id="{A7D928C2-ECAE-43B3-9268-62CFF9BECB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283DA6-E388-43BC-B76D-6A1AFA411395}"/>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3096246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FE5AE6-A8C3-42CA-94B9-6508EC2BFE05}"/>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3" name="Footer Placeholder 2">
            <a:extLst>
              <a:ext uri="{FF2B5EF4-FFF2-40B4-BE49-F238E27FC236}">
                <a16:creationId xmlns:a16="http://schemas.microsoft.com/office/drawing/2014/main" id="{1A0B77AC-7805-4122-BA6B-E7B75B7627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59C980-79C8-42AD-9755-911EBBD414F2}"/>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389273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19E76-551F-4F38-9A1D-4A660DCE03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FFA638-58BF-4578-92B5-6AF00FE31C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9ED1CD-9F77-4F25-8EE2-E000C3013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FE5FF-4657-490C-BF12-A020A299678A}"/>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6" name="Footer Placeholder 5">
            <a:extLst>
              <a:ext uri="{FF2B5EF4-FFF2-40B4-BE49-F238E27FC236}">
                <a16:creationId xmlns:a16="http://schemas.microsoft.com/office/drawing/2014/main" id="{3251CA9C-1A70-41EF-9183-D90C451519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AB8CB5-785E-459F-94F9-3DD7E687C853}"/>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105927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6167-9A8B-44F4-9CAA-983F047F0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DEDF0-26FE-4BFF-9718-739B97968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B3F58D-C147-49F4-85FC-3B11B5270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41773-A414-40C2-B554-306791FF9B89}"/>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6" name="Footer Placeholder 5">
            <a:extLst>
              <a:ext uri="{FF2B5EF4-FFF2-40B4-BE49-F238E27FC236}">
                <a16:creationId xmlns:a16="http://schemas.microsoft.com/office/drawing/2014/main" id="{04F3718E-A133-46D8-BBDB-F82193721E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76B987-4101-4E56-AAE8-8ECEE87C43AE}"/>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611677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4F21-3962-468D-8625-C5A9D701E8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D1A531-9EF5-4E7B-AACA-5D9834F0E5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89FD2E-14C8-49A3-A3E0-CED6B25A0143}"/>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5283E1E8-5891-44CA-B8DC-56484435B1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E13318-CFA9-4EF0-8B8B-AC614486FEA1}"/>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363730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CDC17B-A3E7-457F-8A0B-BFB174C1FE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4D5D13-9BB4-481E-B860-0B3A09628E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A20ACF-B800-4354-B2E2-BB760F43D808}"/>
              </a:ext>
            </a:extLst>
          </p:cNvPr>
          <p:cNvSpPr>
            <a:spLocks noGrp="1"/>
          </p:cNvSpPr>
          <p:nvPr>
            <p:ph type="dt" sz="half" idx="10"/>
          </p:nvPr>
        </p:nvSpPr>
        <p:spPr/>
        <p:txBody>
          <a:body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3E64211C-C460-4155-873C-B841278AB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2B609-5705-4080-BD99-4FFA7835C431}"/>
              </a:ext>
            </a:extLst>
          </p:cNvPr>
          <p:cNvSpPr>
            <a:spLocks noGrp="1"/>
          </p:cNvSpPr>
          <p:nvPr>
            <p:ph type="sldNum" sz="quarter" idx="12"/>
          </p:nvPr>
        </p:nvSpPr>
        <p:spPr/>
        <p:txBody>
          <a:bodyPr/>
          <a:lstStyle/>
          <a:p>
            <a:fld id="{DD46E715-79D7-41A4-8BE3-79C6E19CB947}" type="slidenum">
              <a:rPr lang="en-US" smtClean="0"/>
              <a:t>‹#›</a:t>
            </a:fld>
            <a:endParaRPr lang="en-US"/>
          </a:p>
        </p:txBody>
      </p:sp>
    </p:spTree>
    <p:extLst>
      <p:ext uri="{BB962C8B-B14F-4D97-AF65-F5344CB8AC3E}">
        <p14:creationId xmlns:p14="http://schemas.microsoft.com/office/powerpoint/2010/main" val="361162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93A86-8F6F-42AE-A034-10B61A17A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22F618-9F7F-4DA3-892C-A925E4AB4F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A56D9-44E9-4AC5-B28B-15272FD79B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045CF-FF18-416D-A7D8-42200FDE28DB}" type="datetimeFigureOut">
              <a:rPr lang="en-US" smtClean="0"/>
              <a:t>12/17/2019</a:t>
            </a:fld>
            <a:endParaRPr lang="en-US"/>
          </a:p>
        </p:txBody>
      </p:sp>
      <p:sp>
        <p:nvSpPr>
          <p:cNvPr id="5" name="Footer Placeholder 4">
            <a:extLst>
              <a:ext uri="{FF2B5EF4-FFF2-40B4-BE49-F238E27FC236}">
                <a16:creationId xmlns:a16="http://schemas.microsoft.com/office/drawing/2014/main" id="{51141144-78B8-4AF1-BCBF-BC62877F9A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B0CD13-248C-4DE6-B4A7-2B81D65769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46E715-79D7-41A4-8BE3-79C6E19CB947}" type="slidenum">
              <a:rPr lang="en-US" smtClean="0"/>
              <a:t>‹#›</a:t>
            </a:fld>
            <a:endParaRPr lang="en-US"/>
          </a:p>
        </p:txBody>
      </p:sp>
    </p:spTree>
    <p:extLst>
      <p:ext uri="{BB962C8B-B14F-4D97-AF65-F5344CB8AC3E}">
        <p14:creationId xmlns:p14="http://schemas.microsoft.com/office/powerpoint/2010/main" val="47479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ncdc.noaa.gov/temp-and-precip/national-temperature-index/time-series?datasets%5B%5D=uscrn&amp;datasets%5B%5D=climdiv&amp;parameter=anom-tavg&amp;time_scale=12mo&amp;begyear=2016&amp;endyear=2019&amp;month=8" TargetMode="Externa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hyperlink" Target="https://www.masterresource.org/hurricane-harvey/no-significant-trend-in-u-s-hurricanes-over-the-period-1900-2017-article-review/"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hyperlink" Target="https://endcoal.org/wp-content/uploads/2019/11/Out-of-Step-English-final.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whitehouse.gov/briefings-statements/statement-president-trump-paris-climate-accor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reitbart.com/environment/2019/12/03/danish-academic-u-n-might-use-military-to-enforce-climate-agenda/" TargetMode="External"/><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twitter.com/ezralevant/status/1200191002629345281" TargetMode="External"/><Relationship Id="rId2" Type="http://schemas.openxmlformats.org/officeDocument/2006/relationships/hyperlink" Target="https://www.euronews.com/2019/11/30/the-brief-eu-declares-a-climate-emergenc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B2AB-D753-41C5-88B4-61D1D6B5CF16}"/>
              </a:ext>
            </a:extLst>
          </p:cNvPr>
          <p:cNvSpPr>
            <a:spLocks noGrp="1"/>
          </p:cNvSpPr>
          <p:nvPr>
            <p:ph type="ctrTitle"/>
          </p:nvPr>
        </p:nvSpPr>
        <p:spPr>
          <a:xfrm>
            <a:off x="1388771" y="193183"/>
            <a:ext cx="9144000" cy="4250028"/>
          </a:xfrm>
        </p:spPr>
        <p:txBody>
          <a:bodyPr>
            <a:normAutofit fontScale="90000"/>
          </a:bodyPr>
          <a:lstStyle/>
          <a:p>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2019</a:t>
            </a:r>
            <a:r>
              <a:rPr lang="en-US" dirty="0">
                <a:latin typeface="Calibri" panose="020F0502020204030204" pitchFamily="34" charset="0"/>
                <a:cs typeface="Calibri" panose="020F0502020204030204" pitchFamily="34" charset="0"/>
              </a:rPr>
              <a:t> </a:t>
            </a:r>
            <a:r>
              <a:rPr lang="en-US" sz="4900" dirty="0">
                <a:latin typeface="Calibri" panose="020F0502020204030204" pitchFamily="34" charset="0"/>
                <a:cs typeface="Calibri" panose="020F0502020204030204" pitchFamily="34" charset="0"/>
              </a:rPr>
              <a:t>Year End Summary </a:t>
            </a:r>
            <a:br>
              <a:rPr lang="en-US" sz="4900" dirty="0">
                <a:latin typeface="Calibri" panose="020F0502020204030204" pitchFamily="34" charset="0"/>
                <a:cs typeface="Calibri" panose="020F0502020204030204" pitchFamily="34" charset="0"/>
              </a:rPr>
            </a:br>
            <a:r>
              <a:rPr lang="en-US" sz="4900">
                <a:latin typeface="Calibri" panose="020F0502020204030204" pitchFamily="34" charset="0"/>
                <a:cs typeface="Calibri" panose="020F0502020204030204" pitchFamily="34" charset="0"/>
              </a:rPr>
              <a:t>Albemarle County’s </a:t>
            </a:r>
            <a:r>
              <a:rPr lang="en-US" sz="4900" dirty="0">
                <a:latin typeface="Calibri" panose="020F0502020204030204" pitchFamily="34" charset="0"/>
                <a:cs typeface="Calibri" panose="020F0502020204030204" pitchFamily="34" charset="0"/>
              </a:rPr>
              <a:t>Misplaced Climate </a:t>
            </a:r>
            <a:r>
              <a:rPr lang="en-US" sz="4900">
                <a:latin typeface="Calibri" panose="020F0502020204030204" pitchFamily="34" charset="0"/>
                <a:cs typeface="Calibri" panose="020F0502020204030204" pitchFamily="34" charset="0"/>
              </a:rPr>
              <a:t>Activism Fosters </a:t>
            </a:r>
            <a:r>
              <a:rPr lang="en-US" sz="4900" dirty="0">
                <a:latin typeface="Calibri" panose="020F0502020204030204" pitchFamily="34" charset="0"/>
                <a:cs typeface="Calibri" panose="020F0502020204030204" pitchFamily="34" charset="0"/>
              </a:rPr>
              <a:t>Constitutional Rights Concerns</a:t>
            </a:r>
            <a:br>
              <a:rPr lang="en-US" dirty="0">
                <a:latin typeface="Calibri" panose="020F0502020204030204" pitchFamily="34" charset="0"/>
                <a:cs typeface="Calibri" panose="020F0502020204030204" pitchFamily="34" charset="0"/>
              </a:rPr>
            </a:br>
            <a:br>
              <a:rPr lang="en-US"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December 18, 2019</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BOS Albemarle County, VA</a:t>
            </a:r>
            <a:endParaRPr lang="en-US"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BD8143B7-DEBE-48F3-B529-B8A675D9AA12}"/>
              </a:ext>
            </a:extLst>
          </p:cNvPr>
          <p:cNvSpPr>
            <a:spLocks noGrp="1"/>
          </p:cNvSpPr>
          <p:nvPr>
            <p:ph type="subTitle" idx="1"/>
          </p:nvPr>
        </p:nvSpPr>
        <p:spPr>
          <a:xfrm>
            <a:off x="1524000" y="4488287"/>
            <a:ext cx="9144000" cy="2176530"/>
          </a:xfrm>
        </p:spPr>
        <p:txBody>
          <a:bodyPr>
            <a:normAutofit/>
          </a:bodyPr>
          <a:lstStyle/>
          <a:p>
            <a:r>
              <a:rPr lang="en-US" sz="3200" dirty="0"/>
              <a:t>Charles G. Battig, M.S.,M.D.</a:t>
            </a:r>
          </a:p>
          <a:p>
            <a:r>
              <a:rPr lang="en-US" sz="3200" i="1" dirty="0"/>
              <a:t>Virginia Scientists and Engineers for Energy and Environment</a:t>
            </a:r>
          </a:p>
          <a:p>
            <a:r>
              <a:rPr lang="en-US" sz="3200" i="1" dirty="0"/>
              <a:t> CO2Coalition</a:t>
            </a:r>
          </a:p>
        </p:txBody>
      </p:sp>
    </p:spTree>
    <p:extLst>
      <p:ext uri="{BB962C8B-B14F-4D97-AF65-F5344CB8AC3E}">
        <p14:creationId xmlns:p14="http://schemas.microsoft.com/office/powerpoint/2010/main" val="2294101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BE38D-1BD3-4B4C-9D2A-A977B7FC501B}"/>
              </a:ext>
            </a:extLst>
          </p:cNvPr>
          <p:cNvSpPr>
            <a:spLocks noGrp="1"/>
          </p:cNvSpPr>
          <p:nvPr>
            <p:ph type="title"/>
          </p:nvPr>
        </p:nvSpPr>
        <p:spPr>
          <a:xfrm>
            <a:off x="838200" y="365125"/>
            <a:ext cx="10515600" cy="1567847"/>
          </a:xfrm>
        </p:spPr>
        <p:txBody>
          <a:bodyPr>
            <a:normAutofit fontScale="90000"/>
          </a:bodyPr>
          <a:lstStyle/>
          <a:p>
            <a:pPr algn="ctr"/>
            <a:r>
              <a:rPr lang="en-US" dirty="0">
                <a:latin typeface="+mn-lt"/>
              </a:rPr>
              <a:t>The Atlantic Coast of Virginia is Sinking…</a:t>
            </a:r>
            <a:br>
              <a:rPr lang="en-US" dirty="0">
                <a:latin typeface="+mn-lt"/>
              </a:rPr>
            </a:br>
            <a:r>
              <a:rPr lang="en-US" dirty="0">
                <a:latin typeface="+mn-lt"/>
              </a:rPr>
              <a:t>Relative Sea Rise Nothing to Do With Climate Change, Carbon Footprints, or CO2</a:t>
            </a:r>
          </a:p>
        </p:txBody>
      </p:sp>
      <p:sp>
        <p:nvSpPr>
          <p:cNvPr id="3" name="Content Placeholder 2">
            <a:extLst>
              <a:ext uri="{FF2B5EF4-FFF2-40B4-BE49-F238E27FC236}">
                <a16:creationId xmlns:a16="http://schemas.microsoft.com/office/drawing/2014/main" id="{41E6C474-F3FC-4D5A-8D4A-03259892EEAC}"/>
              </a:ext>
            </a:extLst>
          </p:cNvPr>
          <p:cNvSpPr>
            <a:spLocks noGrp="1"/>
          </p:cNvSpPr>
          <p:nvPr>
            <p:ph sz="half" idx="1"/>
          </p:nvPr>
        </p:nvSpPr>
        <p:spPr>
          <a:xfrm>
            <a:off x="838198" y="1780548"/>
            <a:ext cx="5181600" cy="4781237"/>
          </a:xfrm>
        </p:spPr>
        <p:txBody>
          <a:bodyPr>
            <a:normAutofit lnSpcReduction="10000"/>
          </a:bodyPr>
          <a:lstStyle/>
          <a:p>
            <a:pPr marL="0" indent="0">
              <a:buNone/>
            </a:pPr>
            <a:r>
              <a:rPr lang="en-US" dirty="0"/>
              <a:t> </a:t>
            </a:r>
          </a:p>
        </p:txBody>
      </p:sp>
      <p:sp>
        <p:nvSpPr>
          <p:cNvPr id="4" name="Content Placeholder 3">
            <a:extLst>
              <a:ext uri="{FF2B5EF4-FFF2-40B4-BE49-F238E27FC236}">
                <a16:creationId xmlns:a16="http://schemas.microsoft.com/office/drawing/2014/main" id="{8AF95502-36D6-4C2A-ADC7-CC3ABB2FBFA1}"/>
              </a:ext>
            </a:extLst>
          </p:cNvPr>
          <p:cNvSpPr>
            <a:spLocks noGrp="1"/>
          </p:cNvSpPr>
          <p:nvPr>
            <p:ph sz="half" idx="2"/>
          </p:nvPr>
        </p:nvSpPr>
        <p:spPr>
          <a:xfrm>
            <a:off x="6172202" y="2137893"/>
            <a:ext cx="5181600" cy="4039070"/>
          </a:xfrm>
        </p:spPr>
        <p:txBody>
          <a:bodyPr>
            <a:normAutofit lnSpcReduction="10000"/>
          </a:bodyPr>
          <a:lstStyle/>
          <a:p>
            <a:r>
              <a:rPr lang="en-US" dirty="0"/>
              <a:t>“there is presently </a:t>
            </a:r>
            <a:r>
              <a:rPr lang="en-US" b="1" dirty="0"/>
              <a:t>no evidence </a:t>
            </a:r>
            <a:r>
              <a:rPr lang="en-US" dirty="0"/>
              <a:t>of a statistically significant increase  (of sea level) indicating an acceleration at any of the five stations with the longest records.”</a:t>
            </a:r>
          </a:p>
          <a:p>
            <a:r>
              <a:rPr lang="en-US" dirty="0"/>
              <a:t>“It is concluded that approximately 50% of the RSL (</a:t>
            </a:r>
            <a:r>
              <a:rPr lang="en-US" i="1" dirty="0"/>
              <a:t>Relative Sea Level</a:t>
            </a:r>
            <a:r>
              <a:rPr lang="en-US" dirty="0"/>
              <a:t>) rise measured at the bay stations is </a:t>
            </a:r>
            <a:r>
              <a:rPr lang="en-US" b="1" dirty="0"/>
              <a:t>due to local subsidence</a:t>
            </a:r>
            <a:r>
              <a:rPr lang="en-US" dirty="0"/>
              <a:t>.”</a:t>
            </a:r>
          </a:p>
          <a:p>
            <a:endParaRPr lang="en-US" dirty="0"/>
          </a:p>
        </p:txBody>
      </p:sp>
      <p:pic>
        <p:nvPicPr>
          <p:cNvPr id="7" name="Picture 6">
            <a:extLst>
              <a:ext uri="{FF2B5EF4-FFF2-40B4-BE49-F238E27FC236}">
                <a16:creationId xmlns:a16="http://schemas.microsoft.com/office/drawing/2014/main" id="{9313A017-1BD7-4020-9804-8150C5CBDCE0}"/>
              </a:ext>
            </a:extLst>
          </p:cNvPr>
          <p:cNvPicPr>
            <a:picLocks noChangeAspect="1"/>
          </p:cNvPicPr>
          <p:nvPr/>
        </p:nvPicPr>
        <p:blipFill rotWithShape="1">
          <a:blip r:embed="rId2"/>
          <a:srcRect l="32187" t="15028" r="32477" b="5155"/>
          <a:stretch/>
        </p:blipFill>
        <p:spPr>
          <a:xfrm>
            <a:off x="1068945" y="2137893"/>
            <a:ext cx="4192073" cy="4423892"/>
          </a:xfrm>
          <a:prstGeom prst="rect">
            <a:avLst/>
          </a:prstGeom>
        </p:spPr>
      </p:pic>
    </p:spTree>
    <p:extLst>
      <p:ext uri="{BB962C8B-B14F-4D97-AF65-F5344CB8AC3E}">
        <p14:creationId xmlns:p14="http://schemas.microsoft.com/office/powerpoint/2010/main" val="193229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8D5A1-3828-427E-A5F7-AEE6F2216995}"/>
              </a:ext>
            </a:extLst>
          </p:cNvPr>
          <p:cNvSpPr>
            <a:spLocks noGrp="1"/>
          </p:cNvSpPr>
          <p:nvPr>
            <p:ph type="title"/>
          </p:nvPr>
        </p:nvSpPr>
        <p:spPr/>
        <p:txBody>
          <a:bodyPr>
            <a:normAutofit/>
          </a:bodyPr>
          <a:lstStyle/>
          <a:p>
            <a:pPr algn="ctr"/>
            <a:r>
              <a:rPr lang="en-US" dirty="0">
                <a:latin typeface="+mn-lt"/>
              </a:rPr>
              <a:t> “Climate Emergency” Is  A U.N. Political Slogan, Not Scientific Fact</a:t>
            </a:r>
          </a:p>
        </p:txBody>
      </p:sp>
      <p:sp>
        <p:nvSpPr>
          <p:cNvPr id="3" name="Text Placeholder 2">
            <a:extLst>
              <a:ext uri="{FF2B5EF4-FFF2-40B4-BE49-F238E27FC236}">
                <a16:creationId xmlns:a16="http://schemas.microsoft.com/office/drawing/2014/main" id="{8FE2DFE0-B9FE-4D31-A950-FA6F29C6F7A6}"/>
              </a:ext>
            </a:extLst>
          </p:cNvPr>
          <p:cNvSpPr>
            <a:spLocks noGrp="1"/>
          </p:cNvSpPr>
          <p:nvPr>
            <p:ph type="body" idx="1"/>
          </p:nvPr>
        </p:nvSpPr>
        <p:spPr/>
        <p:txBody>
          <a:bodyPr/>
          <a:lstStyle/>
          <a:p>
            <a:r>
              <a:rPr lang="en-US" dirty="0"/>
              <a:t>NOAA: U.S. 2016-2019 Temperatures Are Headed DOWN, Even in Summer</a:t>
            </a:r>
          </a:p>
        </p:txBody>
      </p:sp>
      <p:pic>
        <p:nvPicPr>
          <p:cNvPr id="1026" name="Picture 2">
            <a:extLst>
              <a:ext uri="{FF2B5EF4-FFF2-40B4-BE49-F238E27FC236}">
                <a16:creationId xmlns:a16="http://schemas.microsoft.com/office/drawing/2014/main" id="{8573AC7C-0691-427D-82EA-7D370B6E91D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862014" y="2505075"/>
            <a:ext cx="5157787" cy="3416097"/>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7A6585EA-22C1-4487-8E17-797284DCEFB8}"/>
              </a:ext>
            </a:extLst>
          </p:cNvPr>
          <p:cNvSpPr>
            <a:spLocks noGrp="1"/>
          </p:cNvSpPr>
          <p:nvPr>
            <p:ph type="body" sz="quarter" idx="3"/>
          </p:nvPr>
        </p:nvSpPr>
        <p:spPr/>
        <p:txBody>
          <a:bodyPr/>
          <a:lstStyle/>
          <a:p>
            <a:pPr algn="ctr"/>
            <a:r>
              <a:rPr lang="en-US" dirty="0"/>
              <a:t>No Increase in U.S. Hurricane Frequency or Magnitude 1900-2019</a:t>
            </a:r>
          </a:p>
        </p:txBody>
      </p:sp>
      <p:sp>
        <p:nvSpPr>
          <p:cNvPr id="4" name="TextBox 3">
            <a:extLst>
              <a:ext uri="{FF2B5EF4-FFF2-40B4-BE49-F238E27FC236}">
                <a16:creationId xmlns:a16="http://schemas.microsoft.com/office/drawing/2014/main" id="{269B9F61-EEFE-4D80-8A03-3A0E9DCCBA96}"/>
              </a:ext>
            </a:extLst>
          </p:cNvPr>
          <p:cNvSpPr txBox="1"/>
          <p:nvPr/>
        </p:nvSpPr>
        <p:spPr>
          <a:xfrm>
            <a:off x="1048764" y="5663051"/>
            <a:ext cx="4739833" cy="769441"/>
          </a:xfrm>
          <a:prstGeom prst="rect">
            <a:avLst/>
          </a:prstGeom>
          <a:noFill/>
        </p:spPr>
        <p:txBody>
          <a:bodyPr wrap="square" rtlCol="0">
            <a:spAutoFit/>
          </a:bodyPr>
          <a:lstStyle/>
          <a:p>
            <a:r>
              <a:rPr lang="en-US" sz="1100" dirty="0">
                <a:hlinkClick r:id="rId3"/>
              </a:rPr>
              <a:t>https://www.ncdc.noaa.gov/temp-and-precip/national-temperature-index/time-series?datasets%5B%5D=uscrn&amp;datasets%5B%5D=climdiv&amp;parameter=anom-tavg&amp;time_scale=12mo&amp;begyear=2016&amp;endyear=2019&amp;month=8</a:t>
            </a:r>
            <a:endParaRPr lang="en-US" sz="1100" dirty="0"/>
          </a:p>
        </p:txBody>
      </p:sp>
      <p:pic>
        <p:nvPicPr>
          <p:cNvPr id="10" name="Content Placeholder 9">
            <a:extLst>
              <a:ext uri="{FF2B5EF4-FFF2-40B4-BE49-F238E27FC236}">
                <a16:creationId xmlns:a16="http://schemas.microsoft.com/office/drawing/2014/main" id="{DDEAF276-5348-4F9D-9DCC-217B05FEA3E4}"/>
              </a:ext>
            </a:extLst>
          </p:cNvPr>
          <p:cNvPicPr>
            <a:picLocks noGrp="1"/>
          </p:cNvPicPr>
          <p:nvPr>
            <p:ph sz="quarter" idx="4"/>
          </p:nvPr>
        </p:nvPicPr>
        <p:blipFill rotWithShape="1">
          <a:blip r:embed="rId4">
            <a:extLst>
              <a:ext uri="{28A0092B-C50C-407E-A947-70E740481C1C}">
                <a14:useLocalDpi xmlns:a14="http://schemas.microsoft.com/office/drawing/2010/main" val="0"/>
              </a:ext>
            </a:extLst>
          </a:blip>
          <a:srcRect l="9937" t="49445" r="5759" b="-6588"/>
          <a:stretch/>
        </p:blipFill>
        <p:spPr bwMode="auto">
          <a:xfrm>
            <a:off x="6096000" y="2473950"/>
            <a:ext cx="5183188" cy="3958542"/>
          </a:xfrm>
          <a:prstGeom prst="rect">
            <a:avLst/>
          </a:prstGeom>
          <a:noFill/>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CF201E54-875D-48FD-994D-0F1C4107418F}"/>
              </a:ext>
            </a:extLst>
          </p:cNvPr>
          <p:cNvSpPr txBox="1"/>
          <p:nvPr/>
        </p:nvSpPr>
        <p:spPr>
          <a:xfrm>
            <a:off x="6313990" y="6058824"/>
            <a:ext cx="4829246" cy="461665"/>
          </a:xfrm>
          <a:prstGeom prst="rect">
            <a:avLst/>
          </a:prstGeom>
          <a:noFill/>
        </p:spPr>
        <p:txBody>
          <a:bodyPr wrap="square" rtlCol="0">
            <a:spAutoFit/>
          </a:bodyPr>
          <a:lstStyle/>
          <a:p>
            <a:r>
              <a:rPr lang="en-US" sz="1200" dirty="0">
                <a:hlinkClick r:id="rId5"/>
              </a:rPr>
              <a:t>https://www.masterresource.org/hurricane-harvey/no-significant-trend-in-u-s-hurricanes-over-the-period-1900-2017-article-review/</a:t>
            </a:r>
            <a:r>
              <a:rPr lang="en-US" sz="1200" dirty="0"/>
              <a:t> </a:t>
            </a:r>
          </a:p>
        </p:txBody>
      </p:sp>
    </p:spTree>
    <p:extLst>
      <p:ext uri="{BB962C8B-B14F-4D97-AF65-F5344CB8AC3E}">
        <p14:creationId xmlns:p14="http://schemas.microsoft.com/office/powerpoint/2010/main" val="1350824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09F63-9CA8-4646-BA1F-42790B1CC3FA}"/>
              </a:ext>
            </a:extLst>
          </p:cNvPr>
          <p:cNvSpPr>
            <a:spLocks noGrp="1"/>
          </p:cNvSpPr>
          <p:nvPr>
            <p:ph type="title"/>
          </p:nvPr>
        </p:nvSpPr>
        <p:spPr>
          <a:xfrm>
            <a:off x="845713" y="326487"/>
            <a:ext cx="10515600" cy="1612271"/>
          </a:xfrm>
        </p:spPr>
        <p:txBody>
          <a:bodyPr>
            <a:noAutofit/>
          </a:bodyPr>
          <a:lstStyle/>
          <a:p>
            <a:pPr algn="ctr"/>
            <a:r>
              <a:rPr lang="en-US" sz="4000" dirty="0">
                <a:latin typeface="+mn-lt"/>
              </a:rPr>
              <a:t>Think Big, Think China, Think Coal, Think CO2</a:t>
            </a:r>
            <a:br>
              <a:rPr lang="en-US" sz="4000" dirty="0">
                <a:latin typeface="+mn-lt"/>
              </a:rPr>
            </a:br>
            <a:r>
              <a:rPr lang="en-US" sz="4000" dirty="0">
                <a:latin typeface="+mn-lt"/>
              </a:rPr>
              <a:t>Know That Nothing That Albemarle County Can Propose Will Have Any Climate Effect  </a:t>
            </a:r>
          </a:p>
        </p:txBody>
      </p:sp>
      <p:sp>
        <p:nvSpPr>
          <p:cNvPr id="3" name="Content Placeholder 2">
            <a:extLst>
              <a:ext uri="{FF2B5EF4-FFF2-40B4-BE49-F238E27FC236}">
                <a16:creationId xmlns:a16="http://schemas.microsoft.com/office/drawing/2014/main" id="{6156E0CD-2C3D-4689-A404-410A7C92B129}"/>
              </a:ext>
            </a:extLst>
          </p:cNvPr>
          <p:cNvSpPr>
            <a:spLocks noGrp="1"/>
          </p:cNvSpPr>
          <p:nvPr>
            <p:ph idx="1"/>
          </p:nvPr>
        </p:nvSpPr>
        <p:spPr>
          <a:xfrm>
            <a:off x="838200" y="1718841"/>
            <a:ext cx="10515600" cy="4458122"/>
          </a:xfrm>
        </p:spPr>
        <p:txBody>
          <a:bodyPr>
            <a:normAutofit/>
          </a:bodyPr>
          <a:lstStyle/>
          <a:p>
            <a:pPr marL="0" indent="0">
              <a:buNone/>
            </a:pPr>
            <a:endParaRPr lang="en-US" b="1" dirty="0"/>
          </a:p>
          <a:p>
            <a:pPr>
              <a:buFont typeface="Wingdings" panose="05000000000000000000" pitchFamily="2" charset="2"/>
              <a:buChar char="ü"/>
            </a:pPr>
            <a:r>
              <a:rPr lang="en-US" dirty="0"/>
              <a:t>From January 2018 to June 2019, China </a:t>
            </a:r>
            <a:r>
              <a:rPr lang="en-US" b="1" dirty="0"/>
              <a:t>added 43 gigawatts (GW) </a:t>
            </a:r>
            <a:r>
              <a:rPr lang="en-US" dirty="0"/>
              <a:t>of net new coal power capacity to its existing 1,000 GW coal fleet…the rest of the </a:t>
            </a:r>
            <a:r>
              <a:rPr lang="en-US" b="1" dirty="0"/>
              <a:t>world collectively reduced </a:t>
            </a:r>
            <a:r>
              <a:rPr lang="en-US" dirty="0"/>
              <a:t>coal capacity by </a:t>
            </a:r>
            <a:r>
              <a:rPr lang="en-US" b="1" dirty="0"/>
              <a:t>8 GW.</a:t>
            </a:r>
          </a:p>
          <a:p>
            <a:pPr>
              <a:buFont typeface="Wingdings" panose="05000000000000000000" pitchFamily="2" charset="2"/>
              <a:buChar char="ü"/>
            </a:pPr>
            <a:endParaRPr lang="en-US" b="1" dirty="0"/>
          </a:p>
          <a:p>
            <a:pPr>
              <a:buFont typeface="Wingdings" panose="05000000000000000000" pitchFamily="2" charset="2"/>
              <a:buChar char="ü"/>
            </a:pPr>
            <a:r>
              <a:rPr lang="en-US" dirty="0"/>
              <a:t> China today: </a:t>
            </a:r>
            <a:r>
              <a:rPr lang="en-US" b="1" dirty="0"/>
              <a:t>147.7 GW of coal plants </a:t>
            </a:r>
            <a:r>
              <a:rPr lang="en-US" dirty="0"/>
              <a:t>are under active construction or under suspension and likely to be revived—an amount nearly equal to the existing coal power capacity of the </a:t>
            </a:r>
            <a:r>
              <a:rPr lang="en-US" b="1" dirty="0"/>
              <a:t>European Union (150 GW)</a:t>
            </a:r>
            <a:r>
              <a:rPr lang="en-US" dirty="0"/>
              <a:t>.</a:t>
            </a:r>
          </a:p>
          <a:p>
            <a:pPr>
              <a:buFont typeface="Wingdings" panose="05000000000000000000" pitchFamily="2" charset="2"/>
              <a:buChar char="ü"/>
            </a:pPr>
            <a:r>
              <a:rPr lang="en-US" dirty="0"/>
              <a:t>One gigawatt = 1,000,000,000 watts = one billion watts</a:t>
            </a:r>
          </a:p>
        </p:txBody>
      </p:sp>
      <p:sp>
        <p:nvSpPr>
          <p:cNvPr id="4" name="TextBox 3">
            <a:extLst>
              <a:ext uri="{FF2B5EF4-FFF2-40B4-BE49-F238E27FC236}">
                <a16:creationId xmlns:a16="http://schemas.microsoft.com/office/drawing/2014/main" id="{CD979833-9024-48C5-BF40-ABD18C8C1BDD}"/>
              </a:ext>
            </a:extLst>
          </p:cNvPr>
          <p:cNvSpPr txBox="1"/>
          <p:nvPr/>
        </p:nvSpPr>
        <p:spPr>
          <a:xfrm>
            <a:off x="1146220" y="6246254"/>
            <a:ext cx="9330743" cy="369332"/>
          </a:xfrm>
          <a:prstGeom prst="rect">
            <a:avLst/>
          </a:prstGeom>
          <a:noFill/>
        </p:spPr>
        <p:txBody>
          <a:bodyPr wrap="square" rtlCol="0">
            <a:spAutoFit/>
          </a:bodyPr>
          <a:lstStyle/>
          <a:p>
            <a:r>
              <a:rPr lang="en-US">
                <a:hlinkClick r:id="rId2"/>
              </a:rPr>
              <a:t>https://endcoal.org/wp-content/uploads/2019/11/Out-of-Step-English-final.pdf</a:t>
            </a:r>
            <a:endParaRPr lang="en-US" dirty="0"/>
          </a:p>
        </p:txBody>
      </p:sp>
    </p:spTree>
    <p:extLst>
      <p:ext uri="{BB962C8B-B14F-4D97-AF65-F5344CB8AC3E}">
        <p14:creationId xmlns:p14="http://schemas.microsoft.com/office/powerpoint/2010/main" val="125868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8CE8-C243-4C28-8316-F08D9ED7760A}"/>
              </a:ext>
            </a:extLst>
          </p:cNvPr>
          <p:cNvSpPr>
            <a:spLocks noGrp="1"/>
          </p:cNvSpPr>
          <p:nvPr>
            <p:ph type="title"/>
          </p:nvPr>
        </p:nvSpPr>
        <p:spPr/>
        <p:txBody>
          <a:bodyPr>
            <a:normAutofit fontScale="90000"/>
          </a:bodyPr>
          <a:lstStyle/>
          <a:p>
            <a:pPr algn="ctr"/>
            <a:r>
              <a:rPr lang="en-US" dirty="0">
                <a:latin typeface="+mn-lt"/>
              </a:rPr>
              <a:t>U.N. Paris  Climate Accord Adopted By Albemarle County Stacked Against U.S.A. Interests</a:t>
            </a:r>
          </a:p>
        </p:txBody>
      </p:sp>
      <p:sp>
        <p:nvSpPr>
          <p:cNvPr id="3" name="Content Placeholder 2">
            <a:extLst>
              <a:ext uri="{FF2B5EF4-FFF2-40B4-BE49-F238E27FC236}">
                <a16:creationId xmlns:a16="http://schemas.microsoft.com/office/drawing/2014/main" id="{EACCD3D2-32D1-43F5-87FE-9E8154A9B34F}"/>
              </a:ext>
            </a:extLst>
          </p:cNvPr>
          <p:cNvSpPr>
            <a:spLocks noGrp="1"/>
          </p:cNvSpPr>
          <p:nvPr>
            <p:ph idx="1"/>
          </p:nvPr>
        </p:nvSpPr>
        <p:spPr>
          <a:xfrm>
            <a:off x="838200" y="2141537"/>
            <a:ext cx="10515600" cy="4351338"/>
          </a:xfrm>
        </p:spPr>
        <p:txBody>
          <a:bodyPr>
            <a:normAutofit/>
          </a:bodyPr>
          <a:lstStyle/>
          <a:p>
            <a:pPr marL="0" indent="0">
              <a:buNone/>
            </a:pPr>
            <a:r>
              <a:rPr lang="en-US" sz="3200" i="1" dirty="0"/>
              <a:t>“China will be able to increase emissions by a staggering number of years — 13. They can do whatever they want for 13 years. Not us. India makes its participation contingent on receiving billions and billions and billions of dollars in foreign aid from developed countries…the bottom line is that the Paris Accord is very unfair, at the highest level, to the United States.”</a:t>
            </a:r>
            <a:endParaRPr lang="en-US" sz="3200" dirty="0"/>
          </a:p>
        </p:txBody>
      </p:sp>
      <p:sp>
        <p:nvSpPr>
          <p:cNvPr id="4" name="TextBox 3">
            <a:extLst>
              <a:ext uri="{FF2B5EF4-FFF2-40B4-BE49-F238E27FC236}">
                <a16:creationId xmlns:a16="http://schemas.microsoft.com/office/drawing/2014/main" id="{91BED9CB-71DC-4008-A85D-867AC26E604E}"/>
              </a:ext>
            </a:extLst>
          </p:cNvPr>
          <p:cNvSpPr txBox="1"/>
          <p:nvPr/>
        </p:nvSpPr>
        <p:spPr>
          <a:xfrm>
            <a:off x="1017431" y="5705341"/>
            <a:ext cx="9652715" cy="369332"/>
          </a:xfrm>
          <a:prstGeom prst="rect">
            <a:avLst/>
          </a:prstGeom>
          <a:noFill/>
        </p:spPr>
        <p:txBody>
          <a:bodyPr wrap="square" rtlCol="0">
            <a:spAutoFit/>
          </a:bodyPr>
          <a:lstStyle/>
          <a:p>
            <a:r>
              <a:rPr lang="en-US">
                <a:hlinkClick r:id="rId2"/>
              </a:rPr>
              <a:t>https://www.whitehouse.gov/briefings-statements/statement-president-trump-paris-climate-accord/</a:t>
            </a:r>
            <a:endParaRPr lang="en-US" dirty="0"/>
          </a:p>
        </p:txBody>
      </p:sp>
    </p:spTree>
    <p:extLst>
      <p:ext uri="{BB962C8B-B14F-4D97-AF65-F5344CB8AC3E}">
        <p14:creationId xmlns:p14="http://schemas.microsoft.com/office/powerpoint/2010/main" val="4156574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A6E3-4C94-471F-832B-544EDF978DD9}"/>
              </a:ext>
            </a:extLst>
          </p:cNvPr>
          <p:cNvSpPr>
            <a:spLocks noGrp="1"/>
          </p:cNvSpPr>
          <p:nvPr>
            <p:ph type="title"/>
          </p:nvPr>
        </p:nvSpPr>
        <p:spPr/>
        <p:txBody>
          <a:bodyPr>
            <a:normAutofit fontScale="90000"/>
          </a:bodyPr>
          <a:lstStyle/>
          <a:p>
            <a:pPr algn="ctr"/>
            <a:r>
              <a:rPr lang="en-US" dirty="0">
                <a:latin typeface="+mn-lt"/>
              </a:rPr>
              <a:t>Danish Academic: U.N. Might Use Military to Enforce Climate Agenda</a:t>
            </a:r>
            <a:br>
              <a:rPr lang="en-US" b="1" dirty="0"/>
            </a:br>
            <a:endParaRPr lang="en-US" dirty="0"/>
          </a:p>
        </p:txBody>
      </p:sp>
      <p:sp>
        <p:nvSpPr>
          <p:cNvPr id="5" name="Content Placeholder 4">
            <a:extLst>
              <a:ext uri="{FF2B5EF4-FFF2-40B4-BE49-F238E27FC236}">
                <a16:creationId xmlns:a16="http://schemas.microsoft.com/office/drawing/2014/main" id="{AC043642-EE69-4EBC-8995-43EF17A65FB4}"/>
              </a:ext>
            </a:extLst>
          </p:cNvPr>
          <p:cNvSpPr>
            <a:spLocks noGrp="1"/>
          </p:cNvSpPr>
          <p:nvPr>
            <p:ph sz="half" idx="2"/>
          </p:nvPr>
        </p:nvSpPr>
        <p:spPr>
          <a:xfrm>
            <a:off x="6172200" y="1603421"/>
            <a:ext cx="5181600" cy="4573542"/>
          </a:xfrm>
        </p:spPr>
        <p:txBody>
          <a:bodyPr/>
          <a:lstStyle/>
          <a:p>
            <a:pPr marL="0" indent="0">
              <a:buNone/>
            </a:pPr>
            <a:r>
              <a:rPr lang="en-US" sz="3200" dirty="0"/>
              <a:t>“this is your </a:t>
            </a:r>
            <a:r>
              <a:rPr lang="en-US" sz="3200" b="1" dirty="0"/>
              <a:t>emission target</a:t>
            </a:r>
            <a:r>
              <a:rPr lang="en-US" sz="3200" dirty="0"/>
              <a:t>, it’s not negotiable, we can actually take military measures if you don’t fulfil it’, then you would basically have to get that down the throat of your population, </a:t>
            </a:r>
            <a:r>
              <a:rPr lang="en-US" sz="3200" b="1" dirty="0"/>
              <a:t>whether they like it or not</a:t>
            </a:r>
            <a:r>
              <a:rPr lang="en-US" sz="3200" dirty="0"/>
              <a:t>,” he says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026" name="Picture 2" descr="A UN flag flutters atop an armoured personnel carrier as UNIFIL French Foreign Legion soldiers observe the landscape during a patrol in the area outside the southern Lebanese border town of Ain Ebel, 05 September 2006. Lebanese troops should soon control their southern border for the first time in decades, …">
            <a:extLst>
              <a:ext uri="{FF2B5EF4-FFF2-40B4-BE49-F238E27FC236}">
                <a16:creationId xmlns:a16="http://schemas.microsoft.com/office/drawing/2014/main" id="{BA9C5154-4EE7-4BD1-9ACE-75CD50C7CF5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75386" y="1603421"/>
            <a:ext cx="4732986" cy="45735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ECDE94D-DE52-4513-B367-C6444AEB8690}"/>
              </a:ext>
            </a:extLst>
          </p:cNvPr>
          <p:cNvSpPr txBox="1"/>
          <p:nvPr/>
        </p:nvSpPr>
        <p:spPr>
          <a:xfrm flipH="1">
            <a:off x="1288530" y="6176962"/>
            <a:ext cx="10515600" cy="646331"/>
          </a:xfrm>
          <a:prstGeom prst="rect">
            <a:avLst/>
          </a:prstGeom>
          <a:noFill/>
        </p:spPr>
        <p:txBody>
          <a:bodyPr wrap="square" rtlCol="0">
            <a:spAutoFit/>
          </a:bodyPr>
          <a:lstStyle/>
          <a:p>
            <a:r>
              <a:rPr lang="en-US">
                <a:hlinkClick r:id="rId3"/>
              </a:rPr>
              <a:t>https://www.breitbart.com/environment/2019/12/03/danish-academic-u-n-might-use-military-to-enforce-climate-agenda/</a:t>
            </a:r>
            <a:endParaRPr lang="en-US" dirty="0"/>
          </a:p>
        </p:txBody>
      </p:sp>
    </p:spTree>
    <p:extLst>
      <p:ext uri="{BB962C8B-B14F-4D97-AF65-F5344CB8AC3E}">
        <p14:creationId xmlns:p14="http://schemas.microsoft.com/office/powerpoint/2010/main" val="140415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9222-822A-4B2B-A822-A77B68CED23A}"/>
              </a:ext>
            </a:extLst>
          </p:cNvPr>
          <p:cNvSpPr>
            <a:spLocks noGrp="1"/>
          </p:cNvSpPr>
          <p:nvPr>
            <p:ph type="title"/>
          </p:nvPr>
        </p:nvSpPr>
        <p:spPr>
          <a:xfrm>
            <a:off x="573110" y="365125"/>
            <a:ext cx="11153104" cy="1325563"/>
          </a:xfrm>
        </p:spPr>
        <p:txBody>
          <a:bodyPr/>
          <a:lstStyle/>
          <a:p>
            <a:pPr algn="ctr"/>
            <a:r>
              <a:rPr lang="en-US" dirty="0">
                <a:latin typeface="+mn-lt"/>
              </a:rPr>
              <a:t>U.N. and EU On the Way to Climate and Social Totalitarianism  Using U.N. Climate Propaganda</a:t>
            </a:r>
          </a:p>
        </p:txBody>
      </p:sp>
      <p:sp>
        <p:nvSpPr>
          <p:cNvPr id="3" name="Content Placeholder 2">
            <a:extLst>
              <a:ext uri="{FF2B5EF4-FFF2-40B4-BE49-F238E27FC236}">
                <a16:creationId xmlns:a16="http://schemas.microsoft.com/office/drawing/2014/main" id="{40C300C4-4ECD-4420-8359-68B556BA2DC7}"/>
              </a:ext>
            </a:extLst>
          </p:cNvPr>
          <p:cNvSpPr>
            <a:spLocks noGrp="1"/>
          </p:cNvSpPr>
          <p:nvPr>
            <p:ph idx="1"/>
          </p:nvPr>
        </p:nvSpPr>
        <p:spPr>
          <a:xfrm>
            <a:off x="748048" y="1909337"/>
            <a:ext cx="10515600" cy="4523659"/>
          </a:xfrm>
        </p:spPr>
        <p:txBody>
          <a:bodyPr>
            <a:normAutofit/>
          </a:bodyPr>
          <a:lstStyle/>
          <a:p>
            <a:pPr>
              <a:buFont typeface="Wingdings" panose="05000000000000000000" pitchFamily="2" charset="2"/>
              <a:buChar char="ü"/>
            </a:pPr>
            <a:r>
              <a:rPr lang="en-US" dirty="0"/>
              <a:t> EU recently declared “</a:t>
            </a:r>
            <a:r>
              <a:rPr lang="en-US" b="1" dirty="0"/>
              <a:t>a climate emergency</a:t>
            </a:r>
            <a:r>
              <a:rPr lang="en-US" dirty="0"/>
              <a:t>” after a vote of 429 MEPs in </a:t>
            </a:r>
            <a:r>
              <a:rPr lang="en-US" dirty="0" err="1"/>
              <a:t>favour</a:t>
            </a:r>
            <a:r>
              <a:rPr lang="en-US" dirty="0"/>
              <a:t> and 225 against. “Europe became the first continent to make this declaration,” </a:t>
            </a:r>
            <a:r>
              <a:rPr lang="en-US" dirty="0">
                <a:hlinkClick r:id="rId2"/>
              </a:rPr>
              <a:t>Euronews.com</a:t>
            </a:r>
            <a:r>
              <a:rPr lang="en-US" dirty="0"/>
              <a:t>  </a:t>
            </a:r>
          </a:p>
          <a:p>
            <a:pPr>
              <a:buFont typeface="Wingdings" panose="05000000000000000000" pitchFamily="2" charset="2"/>
              <a:buChar char="ü"/>
            </a:pPr>
            <a:r>
              <a:rPr lang="en-US" b="1" dirty="0"/>
              <a:t>“State of Emergency</a:t>
            </a:r>
            <a:r>
              <a:rPr lang="en-US" dirty="0"/>
              <a:t>”:  </a:t>
            </a:r>
            <a:r>
              <a:rPr lang="en-US" i="1" dirty="0"/>
              <a:t>A situation in which a </a:t>
            </a:r>
            <a:r>
              <a:rPr lang="en-US" b="1" i="1" dirty="0"/>
              <a:t>government is empowered to perform actions or impose policies that it would normally not be permitted to undertake.</a:t>
            </a:r>
            <a:r>
              <a:rPr lang="en-US" i="1" dirty="0"/>
              <a:t> Such declarations alert citizens to change their normal behavior…”</a:t>
            </a:r>
          </a:p>
          <a:p>
            <a:pPr>
              <a:buFont typeface="Wingdings" panose="05000000000000000000" pitchFamily="2" charset="2"/>
              <a:buChar char="ü"/>
            </a:pPr>
            <a:r>
              <a:rPr lang="en-US" dirty="0"/>
              <a:t>German Chancellor </a:t>
            </a:r>
            <a:r>
              <a:rPr lang="en-US" dirty="0">
                <a:hlinkClick r:id="rId3"/>
              </a:rPr>
              <a:t>Angela Merkel’s speech</a:t>
            </a:r>
            <a:r>
              <a:rPr lang="en-US" dirty="0"/>
              <a:t> on freedom of expression: “freedom of speech has its limits” and “</a:t>
            </a:r>
            <a:r>
              <a:rPr lang="en-US" b="1" dirty="0"/>
              <a:t>we have to take away your freedom of speech</a:t>
            </a:r>
            <a:r>
              <a:rPr lang="en-US" dirty="0"/>
              <a:t>, or else society won’t be free.”</a:t>
            </a:r>
          </a:p>
        </p:txBody>
      </p:sp>
    </p:spTree>
    <p:extLst>
      <p:ext uri="{BB962C8B-B14F-4D97-AF65-F5344CB8AC3E}">
        <p14:creationId xmlns:p14="http://schemas.microsoft.com/office/powerpoint/2010/main" val="874345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7AA1-85B9-4C78-B37D-6084F34C0D65}"/>
              </a:ext>
            </a:extLst>
          </p:cNvPr>
          <p:cNvSpPr>
            <a:spLocks noGrp="1"/>
          </p:cNvSpPr>
          <p:nvPr>
            <p:ph type="title"/>
          </p:nvPr>
        </p:nvSpPr>
        <p:spPr>
          <a:xfrm>
            <a:off x="838200" y="520861"/>
            <a:ext cx="10515600" cy="1169827"/>
          </a:xfrm>
        </p:spPr>
        <p:txBody>
          <a:bodyPr anchor="t">
            <a:normAutofit fontScale="90000"/>
          </a:bodyPr>
          <a:lstStyle/>
          <a:p>
            <a:pPr algn="ctr"/>
            <a:r>
              <a:rPr lang="en-US" sz="4900" dirty="0">
                <a:latin typeface="+mn-lt"/>
              </a:rPr>
              <a:t>Why Has Albemarle  County Acted Against U.S. Interests?</a:t>
            </a:r>
            <a:br>
              <a:rPr lang="en-US" dirty="0">
                <a:latin typeface="+mn-lt"/>
              </a:rPr>
            </a:br>
            <a:br>
              <a:rPr lang="en-US" dirty="0">
                <a:latin typeface="+mn-lt"/>
              </a:rPr>
            </a:br>
            <a:endParaRPr lang="en-US" dirty="0">
              <a:latin typeface="+mn-lt"/>
            </a:endParaRPr>
          </a:p>
        </p:txBody>
      </p:sp>
      <p:sp>
        <p:nvSpPr>
          <p:cNvPr id="3" name="Content Placeholder 2">
            <a:extLst>
              <a:ext uri="{FF2B5EF4-FFF2-40B4-BE49-F238E27FC236}">
                <a16:creationId xmlns:a16="http://schemas.microsoft.com/office/drawing/2014/main" id="{0EADEC1A-C0F1-45C2-961A-205E2A3A63D9}"/>
              </a:ext>
            </a:extLst>
          </p:cNvPr>
          <p:cNvSpPr>
            <a:spLocks noGrp="1"/>
          </p:cNvSpPr>
          <p:nvPr>
            <p:ph idx="1"/>
          </p:nvPr>
        </p:nvSpPr>
        <p:spPr>
          <a:xfrm>
            <a:off x="889715" y="1904035"/>
            <a:ext cx="10515600" cy="4871795"/>
          </a:xfrm>
        </p:spPr>
        <p:txBody>
          <a:bodyPr>
            <a:normAutofit lnSpcReduction="10000"/>
          </a:bodyPr>
          <a:lstStyle/>
          <a:p>
            <a:pPr marL="0" indent="0">
              <a:buNone/>
            </a:pPr>
            <a:r>
              <a:rPr lang="en-US" sz="3600" dirty="0"/>
              <a:t>We recite the Pledge of Allegiance before each BOS meeting.</a:t>
            </a:r>
          </a:p>
          <a:p>
            <a:pPr marL="0" indent="0">
              <a:buNone/>
            </a:pPr>
            <a:r>
              <a:rPr lang="en-US" sz="3600" dirty="0"/>
              <a:t>The BOS members have sworn to uphold the U.S. Constitution. </a:t>
            </a:r>
          </a:p>
          <a:p>
            <a:pPr marL="0" indent="0">
              <a:buNone/>
            </a:pPr>
            <a:r>
              <a:rPr lang="en-US" sz="3600" i="1" dirty="0"/>
              <a:t>But why the did they vote to adopt the U.N. Paris Accord when any such county action will have no discernable effect on the climate, and at what cost to the county taxpayers? </a:t>
            </a:r>
            <a:r>
              <a:rPr lang="en-US" sz="3600" dirty="0"/>
              <a:t> Nobel Cause Elitism?  Feel Good Politics? Green Virtue Signaling?  Science Denial? Corporate/Political Cronyism? </a:t>
            </a:r>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a:p>
            <a:pPr marL="0" indent="0">
              <a:buNone/>
            </a:pPr>
            <a:endParaRPr lang="en-US" sz="3600" i="1" dirty="0"/>
          </a:p>
        </p:txBody>
      </p:sp>
    </p:spTree>
    <p:extLst>
      <p:ext uri="{BB962C8B-B14F-4D97-AF65-F5344CB8AC3E}">
        <p14:creationId xmlns:p14="http://schemas.microsoft.com/office/powerpoint/2010/main" val="3882664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96FF7-6904-464D-B30A-4F94E343FBE1}"/>
              </a:ext>
            </a:extLst>
          </p:cNvPr>
          <p:cNvSpPr>
            <a:spLocks noGrp="1"/>
          </p:cNvSpPr>
          <p:nvPr>
            <p:ph type="title"/>
          </p:nvPr>
        </p:nvSpPr>
        <p:spPr/>
        <p:txBody>
          <a:bodyPr>
            <a:normAutofit/>
          </a:bodyPr>
          <a:lstStyle/>
          <a:p>
            <a:pPr algn="ctr"/>
            <a:r>
              <a:rPr lang="en-US" sz="6000" dirty="0">
                <a:latin typeface="+mn-lt"/>
              </a:rPr>
              <a:t>Happy 2020 New Year!</a:t>
            </a:r>
          </a:p>
        </p:txBody>
      </p:sp>
      <p:pic>
        <p:nvPicPr>
          <p:cNvPr id="1026" name="Picture 2" descr="cartoon greta record cold">
            <a:extLst>
              <a:ext uri="{FF2B5EF4-FFF2-40B4-BE49-F238E27FC236}">
                <a16:creationId xmlns:a16="http://schemas.microsoft.com/office/drawing/2014/main" id="{47E66127-0C12-40F4-A615-62605EB1BFE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0805" y="1753565"/>
            <a:ext cx="8079129" cy="4936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20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1797</TotalTime>
  <Words>797</Words>
  <Application>Microsoft Office PowerPoint</Application>
  <PresentationFormat>Widescreen</PresentationFormat>
  <Paragraphs>60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           2019 Year End Summary  Albemarle County’s Misplaced Climate Activism Fosters Constitutional Rights Concerns  December 18, 2019 BOS Albemarle County, VA</vt:lpstr>
      <vt:lpstr>The Atlantic Coast of Virginia is Sinking… Relative Sea Rise Nothing to Do With Climate Change, Carbon Footprints, or CO2</vt:lpstr>
      <vt:lpstr> “Climate Emergency” Is  A U.N. Political Slogan, Not Scientific Fact</vt:lpstr>
      <vt:lpstr>Think Big, Think China, Think Coal, Think CO2 Know That Nothing That Albemarle County Can Propose Will Have Any Climate Effect  </vt:lpstr>
      <vt:lpstr>U.N. Paris  Climate Accord Adopted By Albemarle County Stacked Against U.S.A. Interests</vt:lpstr>
      <vt:lpstr>Danish Academic: U.N. Might Use Military to Enforce Climate Agenda </vt:lpstr>
      <vt:lpstr>U.N. and EU On the Way to Climate and Social Totalitarianism  Using U.N. Climate Propaganda</vt:lpstr>
      <vt:lpstr>Why Has Albemarle  County Acted Against U.S. Interests?  </vt:lpstr>
      <vt:lpstr>Happy 2020 New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Year End Summary  Albemarle County Climate Concerns  December 18, 2019 BOS Albemarle County, VA</dc:title>
  <dc:creator>Charles Battig</dc:creator>
  <cp:lastModifiedBy>Charles Battig</cp:lastModifiedBy>
  <cp:revision>34</cp:revision>
  <dcterms:created xsi:type="dcterms:W3CDTF">2019-12-05T14:10:52Z</dcterms:created>
  <dcterms:modified xsi:type="dcterms:W3CDTF">2019-12-17T15:48:31Z</dcterms:modified>
</cp:coreProperties>
</file>