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75" r:id="rId4"/>
    <p:sldId id="257" r:id="rId5"/>
    <p:sldId id="276" r:id="rId6"/>
    <p:sldId id="277" r:id="rId7"/>
    <p:sldId id="278" r:id="rId8"/>
    <p:sldId id="282" r:id="rId9"/>
    <p:sldId id="280" r:id="rId10"/>
    <p:sldId id="28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s Battig" initials="CB" lastIdx="1" clrIdx="0">
    <p:extLst>
      <p:ext uri="{19B8F6BF-5375-455C-9EA6-DF929625EA0E}">
        <p15:presenceInfo xmlns:p15="http://schemas.microsoft.com/office/powerpoint/2012/main" userId="83def28c999f5f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9" d="100"/>
          <a:sy n="99" d="100"/>
        </p:scale>
        <p:origin x="50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B6C0-ACBF-464E-9E20-EF931C4ADB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D128FA-F98A-417B-AA4B-920AC9A802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A65191-EB37-412E-86E4-B2B59F16DDBF}"/>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C622699E-ABB9-4777-94FA-0B5B0F5D1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D972A-2ED3-4032-BB92-996D4BF08F62}"/>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225690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BB76-2A61-441F-8303-45A9FB8B0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AED663-AACF-4111-9BB0-234EBB492E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8C8DAA-1235-4CF2-B7D1-B933F439FEC8}"/>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A953A746-D502-460B-8EBD-46610E301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DF56D1-B81B-4C7B-AF24-8EA7F4AD8D87}"/>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317618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BB10-FDB7-4CEB-98F7-32B07D39E6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0713E0-9EFE-4687-9B8B-067A8ABE83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24F105-26AC-4254-A161-78697E37500B}"/>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21BBD02C-6D49-432C-BEAA-F790A04EE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4A2CE-7E22-44A9-B800-C69E6A707507}"/>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11923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A5FE-2EC6-4BA0-B138-EC08439E0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BE0DED-0CD7-449F-A129-D963450076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DCBAA3-0C3F-418A-97F7-43989559B5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ED63AF-2A2A-4122-BC40-C08C21CF050E}"/>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6" name="Footer Placeholder 5">
            <a:extLst>
              <a:ext uri="{FF2B5EF4-FFF2-40B4-BE49-F238E27FC236}">
                <a16:creationId xmlns:a16="http://schemas.microsoft.com/office/drawing/2014/main" id="{32F2BF69-D77B-43A0-95C9-15EAF59E3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0CF1DA-5B18-450E-8C96-4C5CAC3C476E}"/>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3970679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2DF1-C16F-4418-8864-91AE17B7BA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3BDE19-9A66-453F-9FC4-4415618F75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1D41D0-21F1-4837-B29F-FE068F4685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51FED8-AF97-49A0-9A71-17CBDE0108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59B6CE-062F-4E1D-A5FD-46A83A71EE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42A929-563A-4EAD-8B61-7D1F249D8E61}"/>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8" name="Footer Placeholder 7">
            <a:extLst>
              <a:ext uri="{FF2B5EF4-FFF2-40B4-BE49-F238E27FC236}">
                <a16:creationId xmlns:a16="http://schemas.microsoft.com/office/drawing/2014/main" id="{B257A9BD-E6DD-466F-9A0D-E6DC7F8F50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FAF262-E383-4F50-AFDF-AED6110D5B6B}"/>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4235450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7989F-CC0F-4685-80B2-2205F0D06D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A97913-7660-4C95-92FF-B21CC4EF42A1}"/>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4" name="Footer Placeholder 3">
            <a:extLst>
              <a:ext uri="{FF2B5EF4-FFF2-40B4-BE49-F238E27FC236}">
                <a16:creationId xmlns:a16="http://schemas.microsoft.com/office/drawing/2014/main" id="{965C754B-53E9-477C-A1DB-6F13F05DF4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1D553A-70C8-4835-9799-ECCB89FAF6B3}"/>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3694267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18A8C1-7835-42C1-B1AB-B7FE5D048C8F}"/>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3" name="Footer Placeholder 2">
            <a:extLst>
              <a:ext uri="{FF2B5EF4-FFF2-40B4-BE49-F238E27FC236}">
                <a16:creationId xmlns:a16="http://schemas.microsoft.com/office/drawing/2014/main" id="{3632AB4C-36CD-4EC2-97B0-02A1B29B01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15A6A6-6661-4D88-890B-C17E81DA6A92}"/>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1091110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868A8-5519-4880-85ED-FCE2E74BA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0920CE-8A7F-4418-93BA-5CA7409655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5906BE-3E39-45AC-BBBB-9CBA4D0E5C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581645-11E2-49BC-A994-DCCB87C39DFC}"/>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6" name="Footer Placeholder 5">
            <a:extLst>
              <a:ext uri="{FF2B5EF4-FFF2-40B4-BE49-F238E27FC236}">
                <a16:creationId xmlns:a16="http://schemas.microsoft.com/office/drawing/2014/main" id="{EFA8CC04-A5CC-4776-A414-7336ACC053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5455B2-9EB5-4DE6-8CA9-F45A34D05F38}"/>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3473893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E0B1-7A93-4ACE-BA9E-01CE04208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BCD408-A053-4BF2-8AD3-CC35B28D6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34FC28-7EF3-476B-97E7-A96E53DD4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B0856E-5104-40CD-9F96-ED74D07FED33}"/>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6" name="Footer Placeholder 5">
            <a:extLst>
              <a:ext uri="{FF2B5EF4-FFF2-40B4-BE49-F238E27FC236}">
                <a16:creationId xmlns:a16="http://schemas.microsoft.com/office/drawing/2014/main" id="{9699DCCD-B92D-41F1-9788-8A10B8856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81E0E5-9C36-4954-A36D-6134F4816C92}"/>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230553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6028-67AC-486E-92DC-5F823DBFDB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5FB31B-6491-4D16-92A1-B2FE05E5BC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5752A-6A15-4EA4-9FC1-FBE0B70A2EED}"/>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8B885A13-3491-44A0-83A0-469E10C4B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F28EF2-DA83-43CD-BB75-6D4816DB25F0}"/>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2142574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D4B7BB-C3FE-468D-98DD-9AC9C3DDDF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6943DE-237E-413A-9285-4EB94EB8E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9DF757-BFD8-4CB2-9D87-1BC374D45469}"/>
              </a:ext>
            </a:extLst>
          </p:cNvPr>
          <p:cNvSpPr>
            <a:spLocks noGrp="1"/>
          </p:cNvSpPr>
          <p:nvPr>
            <p:ph type="dt" sz="half" idx="10"/>
          </p:nvPr>
        </p:nvSpPr>
        <p:spPr/>
        <p:txBody>
          <a:body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98422A01-3C2C-43B9-A91A-10D639D0D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75D42-79C4-4F36-8111-7F199A5F5A61}"/>
              </a:ext>
            </a:extLst>
          </p:cNvPr>
          <p:cNvSpPr>
            <a:spLocks noGrp="1"/>
          </p:cNvSpPr>
          <p:nvPr>
            <p:ph type="sldNum" sz="quarter" idx="12"/>
          </p:nvPr>
        </p:nvSpPr>
        <p:spPr/>
        <p:txBody>
          <a:bodyPr/>
          <a:lstStyle/>
          <a:p>
            <a:fld id="{6480865D-0443-419B-9F90-B2D6706E401B}" type="slidenum">
              <a:rPr lang="en-US" smtClean="0"/>
              <a:t>‹#›</a:t>
            </a:fld>
            <a:endParaRPr lang="en-US"/>
          </a:p>
        </p:txBody>
      </p:sp>
    </p:spTree>
    <p:extLst>
      <p:ext uri="{BB962C8B-B14F-4D97-AF65-F5344CB8AC3E}">
        <p14:creationId xmlns:p14="http://schemas.microsoft.com/office/powerpoint/2010/main" val="2493562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004D0-6634-4961-969B-C6AC3D662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5ADD34-E8BA-44E3-AE25-02972AC5A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847669-DD70-44D3-9E5F-BEA23AAF91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ED51D0-FB50-490A-8C66-09C4CA800EC9}" type="datetimeFigureOut">
              <a:rPr lang="en-US" smtClean="0"/>
              <a:t>11/4/2019</a:t>
            </a:fld>
            <a:endParaRPr lang="en-US"/>
          </a:p>
        </p:txBody>
      </p:sp>
      <p:sp>
        <p:nvSpPr>
          <p:cNvPr id="5" name="Footer Placeholder 4">
            <a:extLst>
              <a:ext uri="{FF2B5EF4-FFF2-40B4-BE49-F238E27FC236}">
                <a16:creationId xmlns:a16="http://schemas.microsoft.com/office/drawing/2014/main" id="{FA34D276-7318-4C7C-A6FB-1C37B0AD14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EBC473-8DA0-4095-BD33-FBCE358D18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80865D-0443-419B-9F90-B2D6706E401B}" type="slidenum">
              <a:rPr lang="en-US" smtClean="0"/>
              <a:t>‹#›</a:t>
            </a:fld>
            <a:endParaRPr lang="en-US"/>
          </a:p>
        </p:txBody>
      </p:sp>
    </p:spTree>
    <p:extLst>
      <p:ext uri="{BB962C8B-B14F-4D97-AF65-F5344CB8AC3E}">
        <p14:creationId xmlns:p14="http://schemas.microsoft.com/office/powerpoint/2010/main" val="3146182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limatei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thegwpf.org/content/uploads/2019/02/State-of-the-polar-bear2018.pd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voices.washingtonpost.com/rawfisher/2006/08/virginia_pays_for_a_state_clim.html" TargetMode="External"/><Relationship Id="rId2" Type="http://schemas.openxmlformats.org/officeDocument/2006/relationships/hyperlink" Target="https://cvillenews.com/2007/09/26/michaels-resign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uoguelph.ca/~rmckitri/research/MM03.pdf"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pectrum.ieee.org/energy/renewables/what-it-would-really-take-to-reverse-climate-chang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5EFD8-A09E-48A3-B5F7-C6409442953C}"/>
              </a:ext>
            </a:extLst>
          </p:cNvPr>
          <p:cNvSpPr>
            <a:spLocks noGrp="1"/>
          </p:cNvSpPr>
          <p:nvPr>
            <p:ph type="ctrTitle"/>
          </p:nvPr>
        </p:nvSpPr>
        <p:spPr/>
        <p:txBody>
          <a:bodyPr/>
          <a:lstStyle/>
          <a:p>
            <a:r>
              <a:rPr lang="en-US" dirty="0"/>
              <a:t>Captive Academics Invoke “Appeal to Authority”</a:t>
            </a:r>
          </a:p>
        </p:txBody>
      </p:sp>
      <p:sp>
        <p:nvSpPr>
          <p:cNvPr id="3" name="Subtitle 2">
            <a:extLst>
              <a:ext uri="{FF2B5EF4-FFF2-40B4-BE49-F238E27FC236}">
                <a16:creationId xmlns:a16="http://schemas.microsoft.com/office/drawing/2014/main" id="{9385EF8E-8A73-42FD-BF46-5FB04E32D176}"/>
              </a:ext>
            </a:extLst>
          </p:cNvPr>
          <p:cNvSpPr>
            <a:spLocks noGrp="1"/>
          </p:cNvSpPr>
          <p:nvPr>
            <p:ph type="subTitle" idx="1"/>
          </p:nvPr>
        </p:nvSpPr>
        <p:spPr>
          <a:xfrm>
            <a:off x="1524000" y="3602038"/>
            <a:ext cx="9144000" cy="2387600"/>
          </a:xfrm>
        </p:spPr>
        <p:txBody>
          <a:bodyPr>
            <a:normAutofit fontScale="92500" lnSpcReduction="10000"/>
          </a:bodyPr>
          <a:lstStyle/>
          <a:p>
            <a:pPr lvl="0"/>
            <a:r>
              <a:rPr lang="en-US" dirty="0">
                <a:solidFill>
                  <a:prstClr val="black"/>
                </a:solidFill>
              </a:rPr>
              <a:t>BOS </a:t>
            </a:r>
            <a:r>
              <a:rPr lang="en-US" dirty="0"/>
              <a:t>Albemarle County, VA November 6, 2019</a:t>
            </a:r>
          </a:p>
          <a:p>
            <a:r>
              <a:rPr lang="en-US" dirty="0"/>
              <a:t>Charles G. Battig, M.D.</a:t>
            </a:r>
          </a:p>
          <a:p>
            <a:r>
              <a:rPr lang="en-US" dirty="0"/>
              <a:t>Virginia Scientists and Engineers for Energy and Environment</a:t>
            </a:r>
          </a:p>
          <a:p>
            <a:r>
              <a:rPr lang="en-US" dirty="0"/>
              <a:t>CO2 Coalition</a:t>
            </a:r>
          </a:p>
          <a:p>
            <a:r>
              <a:rPr lang="en-US" dirty="0"/>
              <a:t>The Right Climate Stuff</a:t>
            </a:r>
          </a:p>
          <a:p>
            <a:r>
              <a:rPr lang="en-US" dirty="0">
                <a:hlinkClick r:id="rId2"/>
              </a:rPr>
              <a:t>www.climateis.com</a:t>
            </a:r>
            <a:endParaRPr lang="en-US" dirty="0"/>
          </a:p>
          <a:p>
            <a:endParaRPr lang="en-US" dirty="0"/>
          </a:p>
          <a:p>
            <a:endParaRPr lang="en-US" dirty="0"/>
          </a:p>
        </p:txBody>
      </p:sp>
    </p:spTree>
    <p:extLst>
      <p:ext uri="{BB962C8B-B14F-4D97-AF65-F5344CB8AC3E}">
        <p14:creationId xmlns:p14="http://schemas.microsoft.com/office/powerpoint/2010/main" val="3591518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9631-A32C-444D-9692-672A123F2128}"/>
              </a:ext>
            </a:extLst>
          </p:cNvPr>
          <p:cNvSpPr>
            <a:spLocks noGrp="1"/>
          </p:cNvSpPr>
          <p:nvPr>
            <p:ph type="title"/>
          </p:nvPr>
        </p:nvSpPr>
        <p:spPr>
          <a:xfrm>
            <a:off x="838200" y="365125"/>
            <a:ext cx="10515600" cy="2011027"/>
          </a:xfrm>
        </p:spPr>
        <p:txBody>
          <a:bodyPr>
            <a:normAutofit/>
          </a:bodyPr>
          <a:lstStyle/>
          <a:p>
            <a:pPr algn="ctr"/>
            <a:r>
              <a:rPr lang="en-US" sz="5400" dirty="0">
                <a:latin typeface="+mn-lt"/>
              </a:rPr>
              <a:t>Warning, If You Want to Keep Your Job</a:t>
            </a:r>
          </a:p>
        </p:txBody>
      </p:sp>
      <p:sp>
        <p:nvSpPr>
          <p:cNvPr id="3" name="Content Placeholder 2">
            <a:extLst>
              <a:ext uri="{FF2B5EF4-FFF2-40B4-BE49-F238E27FC236}">
                <a16:creationId xmlns:a16="http://schemas.microsoft.com/office/drawing/2014/main" id="{ED7EAFE6-1522-444B-A501-CFFE19D416AE}"/>
              </a:ext>
            </a:extLst>
          </p:cNvPr>
          <p:cNvSpPr>
            <a:spLocks noGrp="1"/>
          </p:cNvSpPr>
          <p:nvPr>
            <p:ph idx="1"/>
          </p:nvPr>
        </p:nvSpPr>
        <p:spPr/>
        <p:txBody>
          <a:bodyPr anchor="ctr">
            <a:normAutofit/>
          </a:bodyPr>
          <a:lstStyle/>
          <a:p>
            <a:pPr marL="0" indent="0">
              <a:buNone/>
            </a:pPr>
            <a:r>
              <a:rPr lang="en-US" sz="4400" i="1" dirty="0">
                <a:solidFill>
                  <a:srgbClr val="181818"/>
                </a:solidFill>
                <a:latin typeface="Merriweather"/>
              </a:rPr>
              <a:t>“It is dangerous to be right in matters on which the established authorities are wrong.”</a:t>
            </a:r>
          </a:p>
          <a:p>
            <a:pPr marL="0" indent="0">
              <a:buNone/>
            </a:pPr>
            <a:br>
              <a:rPr lang="en-US" sz="3600" dirty="0"/>
            </a:br>
            <a:r>
              <a:rPr lang="en-US" i="1" dirty="0"/>
              <a:t>"The Age of Louis XIV". Book by Voltaire, 1751.</a:t>
            </a:r>
            <a:endParaRPr lang="en-US" sz="3600" u="sng" dirty="0"/>
          </a:p>
        </p:txBody>
      </p:sp>
    </p:spTree>
    <p:extLst>
      <p:ext uri="{BB962C8B-B14F-4D97-AF65-F5344CB8AC3E}">
        <p14:creationId xmlns:p14="http://schemas.microsoft.com/office/powerpoint/2010/main" val="400040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24D318-0863-4D37-8E94-67EFFF97F059}"/>
              </a:ext>
            </a:extLst>
          </p:cNvPr>
          <p:cNvSpPr>
            <a:spLocks noGrp="1"/>
          </p:cNvSpPr>
          <p:nvPr>
            <p:ph idx="4294967295"/>
          </p:nvPr>
        </p:nvSpPr>
        <p:spPr>
          <a:xfrm>
            <a:off x="785611" y="2125015"/>
            <a:ext cx="10354613" cy="4572000"/>
          </a:xfrm>
        </p:spPr>
        <p:txBody>
          <a:bodyPr>
            <a:normAutofit fontScale="85000" lnSpcReduction="20000"/>
          </a:bodyPr>
          <a:lstStyle/>
          <a:p>
            <a:pPr>
              <a:buFont typeface="Wingdings" panose="05000000000000000000" pitchFamily="2" charset="2"/>
              <a:buChar char="ü"/>
            </a:pPr>
            <a:r>
              <a:rPr lang="en-US" sz="2400" dirty="0">
                <a:solidFill>
                  <a:srgbClr val="000000"/>
                </a:solidFill>
                <a:latin typeface="arial" panose="020B0604020202020204" pitchFamily="34" charset="0"/>
              </a:rPr>
              <a:t>Dr Susan Crockford:  </a:t>
            </a:r>
            <a:r>
              <a:rPr lang="en-US" dirty="0"/>
              <a:t>Data published since 2017 show that </a:t>
            </a:r>
            <a:r>
              <a:rPr lang="en-US" b="1" dirty="0"/>
              <a:t>global polar bear numbers have continued to increase slightly since 2005</a:t>
            </a:r>
            <a:r>
              <a:rPr lang="en-US" dirty="0"/>
              <a:t>, despite the fact that summer sea ice in 2018 was again at a low level not expected until mid-century: </a:t>
            </a:r>
            <a:r>
              <a:rPr lang="en-US" b="1" dirty="0"/>
              <a:t>the predicted 67% decline in polar bear numbers did not occur*</a:t>
            </a:r>
          </a:p>
          <a:p>
            <a:pPr>
              <a:buFont typeface="Wingdings" panose="05000000000000000000" pitchFamily="2" charset="2"/>
              <a:buChar char="ü"/>
            </a:pPr>
            <a:r>
              <a:rPr lang="en-US" sz="2600" b="1" i="1" dirty="0">
                <a:solidFill>
                  <a:srgbClr val="2F2F2F"/>
                </a:solidFill>
                <a:latin typeface="Open Sans"/>
              </a:rPr>
              <a:t>National Geographic </a:t>
            </a:r>
            <a:r>
              <a:rPr lang="en-US" sz="2600" dirty="0">
                <a:solidFill>
                  <a:srgbClr val="2F2F2F"/>
                </a:solidFill>
                <a:latin typeface="Open Sans"/>
              </a:rPr>
              <a:t>received such a profound backlash from its widely viewed ‘this is what climate change looks like’ </a:t>
            </a:r>
            <a:r>
              <a:rPr lang="en-US" sz="2600" b="1" dirty="0">
                <a:solidFill>
                  <a:srgbClr val="2F2F2F"/>
                </a:solidFill>
                <a:latin typeface="Open Sans"/>
              </a:rPr>
              <a:t>starving polar bear video</a:t>
            </a:r>
            <a:r>
              <a:rPr lang="en-US" sz="2600" dirty="0">
                <a:solidFill>
                  <a:srgbClr val="2F2F2F"/>
                </a:solidFill>
                <a:latin typeface="Open Sans"/>
              </a:rPr>
              <a:t>, released in late 2017, that in 2018 it made a </a:t>
            </a:r>
            <a:r>
              <a:rPr lang="en-US" sz="2600" b="1" dirty="0">
                <a:solidFill>
                  <a:srgbClr val="2F2F2F"/>
                </a:solidFill>
                <a:latin typeface="Open Sans"/>
              </a:rPr>
              <a:t>formal public apology for spreading misinformation</a:t>
            </a:r>
            <a:r>
              <a:rPr lang="en-US" b="1" dirty="0">
                <a:solidFill>
                  <a:srgbClr val="2F2F2F"/>
                </a:solidFill>
                <a:latin typeface="Open Sans"/>
              </a:rPr>
              <a:t>.</a:t>
            </a:r>
            <a:r>
              <a:rPr lang="en-US" b="1" dirty="0">
                <a:solidFill>
                  <a:srgbClr val="2F2F2F"/>
                </a:solidFill>
                <a:latin typeface="Calibri" panose="020F0502020204030204" pitchFamily="34" charset="0"/>
                <a:cs typeface="Calibri" panose="020F0502020204030204" pitchFamily="34" charset="0"/>
              </a:rPr>
              <a:t>*</a:t>
            </a:r>
          </a:p>
          <a:p>
            <a:pPr>
              <a:buFont typeface="Wingdings" panose="05000000000000000000" pitchFamily="2" charset="2"/>
              <a:buChar char="ü"/>
            </a:pPr>
            <a:r>
              <a:rPr lang="en-US" dirty="0"/>
              <a:t>Canadian biologist Dr. Mitchell Taylor, one of the foremost authorities on polar bears, says: "We're seeing an </a:t>
            </a:r>
            <a:r>
              <a:rPr lang="en-US" b="1" dirty="0"/>
              <a:t>increase in bears that's really unprecedented</a:t>
            </a:r>
            <a:r>
              <a:rPr lang="en-US" dirty="0"/>
              <a:t>, and in places where we're seeing a decrease in the population it's from </a:t>
            </a:r>
            <a:r>
              <a:rPr lang="en-US" b="1" dirty="0"/>
              <a:t>hunting, not from climate change."   1973 treaty limited hunting!</a:t>
            </a:r>
          </a:p>
          <a:p>
            <a:pPr>
              <a:buFont typeface="Wingdings" panose="05000000000000000000" pitchFamily="2" charset="2"/>
              <a:buChar char="ü"/>
            </a:pPr>
            <a:endParaRPr lang="en-US" dirty="0">
              <a:solidFill>
                <a:srgbClr val="2F2F2F"/>
              </a:solidFill>
              <a:latin typeface="Open Sans"/>
            </a:endParaRPr>
          </a:p>
          <a:p>
            <a:pPr marL="0" indent="0">
              <a:buNone/>
            </a:pPr>
            <a:r>
              <a:rPr lang="en-US" sz="1600" dirty="0">
                <a:solidFill>
                  <a:srgbClr val="333333"/>
                </a:solidFill>
                <a:latin typeface="arimo-1"/>
              </a:rPr>
              <a:t>      Bumper sticker from Cambridge Bay, Nunavut, courtesy Joe </a:t>
            </a:r>
            <a:r>
              <a:rPr lang="en-US" sz="1600" dirty="0" err="1">
                <a:solidFill>
                  <a:srgbClr val="333333"/>
                </a:solidFill>
                <a:latin typeface="arimo-1"/>
              </a:rPr>
              <a:t>Prins</a:t>
            </a:r>
            <a:r>
              <a:rPr lang="en-US" sz="1600" dirty="0">
                <a:solidFill>
                  <a:srgbClr val="333333"/>
                </a:solidFill>
                <a:latin typeface="arimo-1"/>
              </a:rPr>
              <a:t>.                                   </a:t>
            </a:r>
            <a:r>
              <a:rPr lang="en-US" sz="1600" dirty="0">
                <a:solidFill>
                  <a:srgbClr val="333333"/>
                </a:solidFill>
                <a:latin typeface="Calibri" panose="020F0502020204030204" pitchFamily="34" charset="0"/>
                <a:cs typeface="Calibri" panose="020F0502020204030204" pitchFamily="34" charset="0"/>
              </a:rPr>
              <a:t>*</a:t>
            </a:r>
            <a:r>
              <a:rPr lang="en-US" sz="1600" dirty="0">
                <a:solidFill>
                  <a:srgbClr val="000000"/>
                </a:solidFill>
                <a:latin typeface="arial" panose="020B0604020202020204" pitchFamily="34" charset="0"/>
              </a:rPr>
              <a:t>Zoologist Dr Susan Crockford</a:t>
            </a:r>
          </a:p>
          <a:p>
            <a:pPr marL="0" indent="0">
              <a:buNone/>
            </a:pPr>
            <a:r>
              <a:rPr lang="en-US" sz="1600" dirty="0">
                <a:solidFill>
                  <a:srgbClr val="000000"/>
                </a:solidFill>
                <a:latin typeface="arial" panose="020B0604020202020204" pitchFamily="34" charset="0"/>
              </a:rPr>
              <a:t>							</a:t>
            </a:r>
            <a:r>
              <a:rPr lang="en-US" sz="1900" u="sng" dirty="0">
                <a:hlinkClick r:id="rId2"/>
              </a:rPr>
              <a:t>2018 State of the Polar</a:t>
            </a:r>
            <a:r>
              <a:rPr lang="en-US" sz="1900" dirty="0">
                <a:hlinkClick r:id="rId2"/>
              </a:rPr>
              <a:t> Bear Report </a:t>
            </a:r>
            <a:r>
              <a:rPr lang="en-US" sz="1900" dirty="0" err="1">
                <a:hlinkClick r:id="rId2"/>
              </a:rPr>
              <a:t>report</a:t>
            </a:r>
            <a:endParaRPr lang="en-US" sz="1600" dirty="0">
              <a:solidFill>
                <a:srgbClr val="2F2F2F"/>
              </a:solidFill>
              <a:latin typeface="Open Sans"/>
            </a:endParaRPr>
          </a:p>
        </p:txBody>
      </p:sp>
      <p:pic>
        <p:nvPicPr>
          <p:cNvPr id="6" name="Picture 2" descr="Bumpersticker from Cambridge Bay, Nunavut, courtesy Joe Prins.">
            <a:extLst>
              <a:ext uri="{FF2B5EF4-FFF2-40B4-BE49-F238E27FC236}">
                <a16:creationId xmlns:a16="http://schemas.microsoft.com/office/drawing/2014/main" id="{0E41C82E-1281-468A-ABE5-DAD6EF3C5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620" y="444321"/>
            <a:ext cx="7598534" cy="14875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8EA318-13E0-4781-A8C7-089FCF0034D8}"/>
              </a:ext>
            </a:extLst>
          </p:cNvPr>
          <p:cNvSpPr/>
          <p:nvPr/>
        </p:nvSpPr>
        <p:spPr>
          <a:xfrm>
            <a:off x="3048000" y="3105835"/>
            <a:ext cx="6096000" cy="369332"/>
          </a:xfrm>
          <a:prstGeom prst="rect">
            <a:avLst/>
          </a:prstGeom>
        </p:spPr>
        <p:txBody>
          <a:bodyPr>
            <a:spAutoFit/>
          </a:bodyPr>
          <a:lstStyle/>
          <a:p>
            <a:r>
              <a:rPr lang="en-US" dirty="0">
                <a:solidFill>
                  <a:srgbClr val="333333"/>
                </a:solidFill>
                <a:latin typeface="arimo-1"/>
              </a:rPr>
              <a:t>.</a:t>
            </a:r>
            <a:endParaRPr lang="en-US" dirty="0"/>
          </a:p>
        </p:txBody>
      </p:sp>
    </p:spTree>
    <p:extLst>
      <p:ext uri="{BB962C8B-B14F-4D97-AF65-F5344CB8AC3E}">
        <p14:creationId xmlns:p14="http://schemas.microsoft.com/office/powerpoint/2010/main" val="249689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DF17-E3C7-449E-9556-0AD40092DD47}"/>
              </a:ext>
            </a:extLst>
          </p:cNvPr>
          <p:cNvSpPr>
            <a:spLocks noGrp="1"/>
          </p:cNvSpPr>
          <p:nvPr>
            <p:ph type="title"/>
          </p:nvPr>
        </p:nvSpPr>
        <p:spPr>
          <a:xfrm>
            <a:off x="838200" y="412125"/>
            <a:ext cx="10515600" cy="1325563"/>
          </a:xfrm>
        </p:spPr>
        <p:txBody>
          <a:bodyPr anchor="ctr">
            <a:noAutofit/>
          </a:bodyPr>
          <a:lstStyle/>
          <a:p>
            <a:pPr algn="ctr"/>
            <a:br>
              <a:rPr lang="en-US" sz="3200" dirty="0">
                <a:latin typeface="+mn-lt"/>
              </a:rPr>
            </a:br>
            <a:r>
              <a:rPr lang="en-US" sz="3200" dirty="0">
                <a:latin typeface="+mn-lt"/>
              </a:rPr>
              <a:t>University of Victoria (2019) Fires Susan Crockford Ending Her 15-year Stint As An Adjunct Professor</a:t>
            </a:r>
            <a:br>
              <a:rPr lang="en-US" sz="3200" dirty="0">
                <a:latin typeface="+mn-lt"/>
              </a:rPr>
            </a:br>
            <a:endParaRPr lang="en-US" sz="3200" dirty="0">
              <a:latin typeface="+mn-lt"/>
            </a:endParaRPr>
          </a:p>
        </p:txBody>
      </p:sp>
      <p:sp>
        <p:nvSpPr>
          <p:cNvPr id="4" name="Content Placeholder 3">
            <a:extLst>
              <a:ext uri="{FF2B5EF4-FFF2-40B4-BE49-F238E27FC236}">
                <a16:creationId xmlns:a16="http://schemas.microsoft.com/office/drawing/2014/main" id="{998ADF70-F986-4643-BF0D-B82E329728E7}"/>
              </a:ext>
            </a:extLst>
          </p:cNvPr>
          <p:cNvSpPr>
            <a:spLocks noGrp="1"/>
          </p:cNvSpPr>
          <p:nvPr>
            <p:ph sz="half" idx="2"/>
          </p:nvPr>
        </p:nvSpPr>
        <p:spPr>
          <a:xfrm>
            <a:off x="6172200" y="2228045"/>
            <a:ext cx="5181600" cy="4217830"/>
          </a:xfrm>
        </p:spPr>
        <p:txBody>
          <a:bodyPr anchor="ctr">
            <a:normAutofit lnSpcReduction="10000"/>
          </a:bodyPr>
          <a:lstStyle/>
          <a:p>
            <a:r>
              <a:rPr lang="en-US" dirty="0"/>
              <a:t>Crockford: “…Anthropology Department bowed to pressure from the administration, who themselves bowed to pressure from outside the university community, in an attempt to stifle my legitimate scientific criticisms of polar bear conservation issues. </a:t>
            </a:r>
            <a:r>
              <a:rPr lang="en-US" b="1" dirty="0"/>
              <a:t>This kind of bullying has been happening far too often at universities, even in Canada.”</a:t>
            </a:r>
            <a:endParaRPr lang="en-US" dirty="0"/>
          </a:p>
        </p:txBody>
      </p:sp>
      <p:pic>
        <p:nvPicPr>
          <p:cNvPr id="3074" name="Picture 2">
            <a:extLst>
              <a:ext uri="{FF2B5EF4-FFF2-40B4-BE49-F238E27FC236}">
                <a16:creationId xmlns:a16="http://schemas.microsoft.com/office/drawing/2014/main" id="{23615632-E9C4-4532-9AF7-DBD9A78FDBE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81448" y="2298878"/>
            <a:ext cx="3953814" cy="414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78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2374-AD76-419E-8FAC-E84052221124}"/>
              </a:ext>
            </a:extLst>
          </p:cNvPr>
          <p:cNvSpPr>
            <a:spLocks noGrp="1"/>
          </p:cNvSpPr>
          <p:nvPr>
            <p:ph type="title"/>
          </p:nvPr>
        </p:nvSpPr>
        <p:spPr>
          <a:xfrm>
            <a:off x="838200" y="148107"/>
            <a:ext cx="10515600" cy="1448873"/>
          </a:xfrm>
        </p:spPr>
        <p:txBody>
          <a:bodyPr/>
          <a:lstStyle/>
          <a:p>
            <a:pPr algn="ctr"/>
            <a:r>
              <a:rPr lang="en-US" dirty="0">
                <a:latin typeface="+mn-lt"/>
              </a:rPr>
              <a:t>UVA Environmental Sciences Professor Pat Michaels Resigns 2007</a:t>
            </a:r>
          </a:p>
        </p:txBody>
      </p:sp>
      <p:sp>
        <p:nvSpPr>
          <p:cNvPr id="3" name="Content Placeholder 2">
            <a:extLst>
              <a:ext uri="{FF2B5EF4-FFF2-40B4-BE49-F238E27FC236}">
                <a16:creationId xmlns:a16="http://schemas.microsoft.com/office/drawing/2014/main" id="{FD067248-A643-4BC0-B233-972A68DA8790}"/>
              </a:ext>
            </a:extLst>
          </p:cNvPr>
          <p:cNvSpPr>
            <a:spLocks noGrp="1"/>
          </p:cNvSpPr>
          <p:nvPr>
            <p:ph idx="1"/>
          </p:nvPr>
        </p:nvSpPr>
        <p:spPr>
          <a:xfrm>
            <a:off x="966988" y="1761231"/>
            <a:ext cx="10515600" cy="5096769"/>
          </a:xfrm>
        </p:spPr>
        <p:txBody>
          <a:bodyPr/>
          <a:lstStyle/>
          <a:p>
            <a:pPr>
              <a:buFont typeface="Wingdings" panose="05000000000000000000" pitchFamily="2" charset="2"/>
              <a:buChar char="ü"/>
            </a:pPr>
            <a:r>
              <a:rPr lang="en-US" dirty="0"/>
              <a:t>Professor Michaels worked at UVA 1980-2007</a:t>
            </a:r>
          </a:p>
          <a:p>
            <a:pPr>
              <a:buFont typeface="Wingdings" panose="05000000000000000000" pitchFamily="2" charset="2"/>
              <a:buChar char="ü"/>
            </a:pPr>
            <a:endParaRPr lang="en-US" dirty="0"/>
          </a:p>
          <a:p>
            <a:pPr>
              <a:buFont typeface="Wingdings" panose="05000000000000000000" pitchFamily="2" charset="2"/>
              <a:buChar char="ü"/>
            </a:pPr>
            <a:r>
              <a:rPr lang="en-US" dirty="0"/>
              <a:t>“The state is concerned that the UVA. professor’s controversial views on global warming could be mistaken for the state’s views. The governor’s office has repeatedly said that Michaels does not represent the state with his opinions about global warming.”   </a:t>
            </a:r>
            <a:r>
              <a:rPr lang="en-US" sz="2000" dirty="0">
                <a:hlinkClick r:id="rId2"/>
              </a:rPr>
              <a:t>https://cvillenews.com/2007/09/26/michaels-resigns/</a:t>
            </a:r>
            <a:endParaRPr lang="en-US" sz="2000" dirty="0"/>
          </a:p>
          <a:p>
            <a:pPr>
              <a:buFont typeface="Wingdings" panose="05000000000000000000" pitchFamily="2" charset="2"/>
              <a:buChar char="ü"/>
            </a:pPr>
            <a:endParaRPr lang="en-US" sz="2000" dirty="0"/>
          </a:p>
          <a:p>
            <a:pPr>
              <a:buFont typeface="Wingdings" panose="05000000000000000000" pitchFamily="2" charset="2"/>
              <a:buChar char="ü"/>
            </a:pPr>
            <a:r>
              <a:rPr lang="en-US" dirty="0"/>
              <a:t>“…no one has said that the professor is anything but even-handed in his teaching of the subject, there is no doubt that he has become an advocate in his research work on the politically volatile issue.”</a:t>
            </a:r>
            <a:r>
              <a:rPr lang="en-US" sz="2000" dirty="0">
                <a:hlinkClick r:id="rId3"/>
              </a:rPr>
              <a:t> http://voices.washingtonpost.com/rawfisher/2006/08/virginia_pays_for_a_state_clim.html</a:t>
            </a:r>
            <a:endParaRPr lang="en-US" sz="2000" dirty="0"/>
          </a:p>
          <a:p>
            <a:pPr>
              <a:buFont typeface="Wingdings" panose="05000000000000000000" pitchFamily="2" charset="2"/>
              <a:buChar char="ü"/>
            </a:pPr>
            <a:endParaRPr lang="en-US" sz="2000" dirty="0"/>
          </a:p>
          <a:p>
            <a:pPr marL="0" indent="0">
              <a:buNone/>
            </a:pPr>
            <a:endParaRPr lang="en-US" sz="2000" dirty="0"/>
          </a:p>
        </p:txBody>
      </p:sp>
    </p:spTree>
    <p:extLst>
      <p:ext uri="{BB962C8B-B14F-4D97-AF65-F5344CB8AC3E}">
        <p14:creationId xmlns:p14="http://schemas.microsoft.com/office/powerpoint/2010/main" val="1222880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68F4D-268F-4786-A50D-9B1ED2C6CE3B}"/>
              </a:ext>
            </a:extLst>
          </p:cNvPr>
          <p:cNvSpPr>
            <a:spLocks noGrp="1"/>
          </p:cNvSpPr>
          <p:nvPr>
            <p:ph type="title"/>
          </p:nvPr>
        </p:nvSpPr>
        <p:spPr>
          <a:xfrm>
            <a:off x="838200" y="985234"/>
            <a:ext cx="10515600" cy="1255690"/>
          </a:xfrm>
        </p:spPr>
        <p:txBody>
          <a:bodyPr anchor="t">
            <a:normAutofit fontScale="90000"/>
          </a:bodyPr>
          <a:lstStyle/>
          <a:p>
            <a:pPr algn="ctr"/>
            <a:r>
              <a:rPr lang="en-US" b="1" dirty="0"/>
              <a:t>Climate Justice in Australia For An Academic Climate  Dissenter</a:t>
            </a:r>
            <a:br>
              <a:rPr lang="en-US" b="1" dirty="0"/>
            </a:br>
            <a:br>
              <a:rPr lang="en-US" dirty="0"/>
            </a:br>
            <a:endParaRPr lang="en-US" dirty="0"/>
          </a:p>
        </p:txBody>
      </p:sp>
      <p:sp>
        <p:nvSpPr>
          <p:cNvPr id="3" name="Content Placeholder 2">
            <a:extLst>
              <a:ext uri="{FF2B5EF4-FFF2-40B4-BE49-F238E27FC236}">
                <a16:creationId xmlns:a16="http://schemas.microsoft.com/office/drawing/2014/main" id="{18EFAFEE-4D21-4C7E-8FBB-5C799995E4B8}"/>
              </a:ext>
            </a:extLst>
          </p:cNvPr>
          <p:cNvSpPr>
            <a:spLocks noGrp="1"/>
          </p:cNvSpPr>
          <p:nvPr>
            <p:ph idx="1"/>
          </p:nvPr>
        </p:nvSpPr>
        <p:spPr/>
        <p:txBody>
          <a:bodyPr>
            <a:normAutofit fontScale="77500" lnSpcReduction="20000"/>
          </a:bodyPr>
          <a:lstStyle/>
          <a:p>
            <a:endParaRPr lang="en-US" b="1" dirty="0"/>
          </a:p>
          <a:p>
            <a:pPr>
              <a:buFont typeface="Wingdings" panose="05000000000000000000" pitchFamily="2" charset="2"/>
              <a:buChar char="ü"/>
            </a:pPr>
            <a:endParaRPr lang="en-US" b="1" dirty="0"/>
          </a:p>
          <a:p>
            <a:pPr>
              <a:buFont typeface="Wingdings" panose="05000000000000000000" pitchFamily="2" charset="2"/>
              <a:buChar char="ü"/>
            </a:pPr>
            <a:r>
              <a:rPr lang="en-US" sz="4000" dirty="0"/>
              <a:t>Marine scientist </a:t>
            </a:r>
            <a:r>
              <a:rPr lang="en-US" sz="4000" b="1" dirty="0"/>
              <a:t>Peter </a:t>
            </a:r>
            <a:r>
              <a:rPr lang="en-US" sz="4000" b="1" dirty="0" err="1"/>
              <a:t>Ridd</a:t>
            </a:r>
            <a:r>
              <a:rPr lang="en-US" sz="4000" b="1" dirty="0"/>
              <a:t> </a:t>
            </a:r>
            <a:r>
              <a:rPr lang="en-US" sz="4000" dirty="0"/>
              <a:t>was </a:t>
            </a:r>
            <a:r>
              <a:rPr lang="en-US" sz="4000" b="1" dirty="0"/>
              <a:t>unlawfully sacked </a:t>
            </a:r>
            <a:r>
              <a:rPr lang="en-US" sz="4000" dirty="0"/>
              <a:t>by James Cook University (JCU) in north Queensland (Australia) for criticizing his colleagues' research on the impacts of climate change on the Great Barrier Reef, the Federal Circuit Court of Australia has ruled.</a:t>
            </a:r>
          </a:p>
          <a:p>
            <a:pPr marL="0" indent="0">
              <a:buNone/>
            </a:pPr>
            <a:endParaRPr lang="en-US" sz="4000" dirty="0"/>
          </a:p>
          <a:p>
            <a:pPr>
              <a:buFont typeface="Wingdings" panose="05000000000000000000" pitchFamily="2" charset="2"/>
              <a:buChar char="ü"/>
            </a:pPr>
            <a:r>
              <a:rPr lang="en-US" sz="4000" dirty="0"/>
              <a:t>James Cook University has been ordered to </a:t>
            </a:r>
            <a:r>
              <a:rPr lang="en-US" sz="4000" b="1" dirty="0"/>
              <a:t>pay reef scientist Peter </a:t>
            </a:r>
            <a:r>
              <a:rPr lang="en-US" sz="4000" b="1" dirty="0" err="1"/>
              <a:t>Ridd</a:t>
            </a:r>
            <a:r>
              <a:rPr lang="en-US" sz="4000" b="1" dirty="0"/>
              <a:t> $1.2 million</a:t>
            </a:r>
            <a:r>
              <a:rPr lang="en-US" sz="4000" dirty="0"/>
              <a:t> for unlawfully dismissing him after he publicly </a:t>
            </a:r>
            <a:r>
              <a:rPr lang="en-US" sz="4000" dirty="0" err="1"/>
              <a:t>criticised</a:t>
            </a:r>
            <a:r>
              <a:rPr lang="en-US" sz="4000" dirty="0"/>
              <a:t> the institution’s climate change science.</a:t>
            </a:r>
          </a:p>
          <a:p>
            <a:endParaRPr lang="en-US" dirty="0"/>
          </a:p>
        </p:txBody>
      </p:sp>
    </p:spTree>
    <p:extLst>
      <p:ext uri="{BB962C8B-B14F-4D97-AF65-F5344CB8AC3E}">
        <p14:creationId xmlns:p14="http://schemas.microsoft.com/office/powerpoint/2010/main" val="2671955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AC500F-EBE3-4498-9DC0-24087A639FED}"/>
              </a:ext>
            </a:extLst>
          </p:cNvPr>
          <p:cNvSpPr>
            <a:spLocks noGrp="1"/>
          </p:cNvSpPr>
          <p:nvPr>
            <p:ph type="title"/>
          </p:nvPr>
        </p:nvSpPr>
        <p:spPr>
          <a:xfrm>
            <a:off x="727656" y="365125"/>
            <a:ext cx="10728102" cy="1325563"/>
          </a:xfrm>
        </p:spPr>
        <p:txBody>
          <a:bodyPr>
            <a:normAutofit/>
          </a:bodyPr>
          <a:lstStyle/>
          <a:p>
            <a:pPr algn="ctr"/>
            <a:r>
              <a:rPr lang="en-US" sz="3200" b="1" dirty="0"/>
              <a:t>May 2019:  Ex-UVA Professor Dr Michael Mann Loses  Defamation Lawsuit vs. Canadian Climatologist, Dr Tim Ball</a:t>
            </a:r>
            <a:endParaRPr lang="en-US" dirty="0"/>
          </a:p>
        </p:txBody>
      </p:sp>
      <p:sp>
        <p:nvSpPr>
          <p:cNvPr id="6" name="Content Placeholder 5">
            <a:extLst>
              <a:ext uri="{FF2B5EF4-FFF2-40B4-BE49-F238E27FC236}">
                <a16:creationId xmlns:a16="http://schemas.microsoft.com/office/drawing/2014/main" id="{6B0FDD30-BC61-4192-AD29-1C64DAA99674}"/>
              </a:ext>
            </a:extLst>
          </p:cNvPr>
          <p:cNvSpPr>
            <a:spLocks noGrp="1"/>
          </p:cNvSpPr>
          <p:nvPr>
            <p:ph sz="half" idx="2"/>
          </p:nvPr>
        </p:nvSpPr>
        <p:spPr/>
        <p:txBody>
          <a:bodyPr>
            <a:normAutofit/>
          </a:bodyPr>
          <a:lstStyle/>
          <a:p>
            <a:pPr>
              <a:buFont typeface="Wingdings" panose="05000000000000000000" pitchFamily="2" charset="2"/>
              <a:buChar char="ü"/>
            </a:pPr>
            <a:r>
              <a:rPr lang="en-US" sz="2000" dirty="0">
                <a:solidFill>
                  <a:srgbClr val="000000"/>
                </a:solidFill>
              </a:rPr>
              <a:t>In 2003 a Canadian </a:t>
            </a:r>
            <a:r>
              <a:rPr lang="en-US" sz="2000" dirty="0">
                <a:solidFill>
                  <a:srgbClr val="4A6213"/>
                </a:solidFill>
                <a:hlinkClick r:id="rId2">
                  <a:extLst>
                    <a:ext uri="{A12FA001-AC4F-418D-AE19-62706E023703}">
                      <ahyp:hlinkClr xmlns:ahyp="http://schemas.microsoft.com/office/drawing/2018/hyperlinkcolor" val="tx"/>
                    </a:ext>
                  </a:extLst>
                </a:hlinkClick>
              </a:rPr>
              <a:t>study</a:t>
            </a:r>
            <a:r>
              <a:rPr lang="en-US" sz="2000" dirty="0">
                <a:solidFill>
                  <a:srgbClr val="000000"/>
                </a:solidFill>
              </a:rPr>
              <a:t> showed the “hockey stick” curve “…an artefact of poor data handling, obsolete data, and incorrect calculation of principal components.” </a:t>
            </a:r>
            <a:r>
              <a:rPr lang="en-US" sz="2000" b="1" i="1" dirty="0">
                <a:solidFill>
                  <a:srgbClr val="000000"/>
                </a:solidFill>
              </a:rPr>
              <a:t>When the data was corrected it showed a warm period in the 15th Century that exceed warmth of the 20th Century</a:t>
            </a:r>
          </a:p>
          <a:p>
            <a:pPr>
              <a:buFont typeface="Wingdings" panose="05000000000000000000" pitchFamily="2" charset="2"/>
              <a:buChar char="ü"/>
            </a:pPr>
            <a:r>
              <a:rPr lang="en-US" sz="2000" b="1" dirty="0"/>
              <a:t>Mann’s hockey stick was used by IPCC </a:t>
            </a:r>
            <a:r>
              <a:rPr lang="en-US" sz="2000" dirty="0"/>
              <a:t>and others to prove man-made global warming</a:t>
            </a:r>
          </a:p>
          <a:p>
            <a:pPr>
              <a:buFont typeface="Wingdings" panose="05000000000000000000" pitchFamily="2" charset="2"/>
              <a:buChar char="ü"/>
            </a:pPr>
            <a:r>
              <a:rPr lang="en-US" sz="2000" dirty="0">
                <a:solidFill>
                  <a:srgbClr val="000000"/>
                </a:solidFill>
              </a:rPr>
              <a:t>Mann </a:t>
            </a:r>
            <a:r>
              <a:rPr lang="en-US" sz="2000" b="1" dirty="0"/>
              <a:t>refused to produce the documents  </a:t>
            </a:r>
            <a:r>
              <a:rPr lang="en-US" sz="2000" dirty="0"/>
              <a:t>in court that would have helped to show whether Ball’s statement about him: “he belongs in the state pen”–was true or false</a:t>
            </a:r>
          </a:p>
        </p:txBody>
      </p:sp>
      <p:pic>
        <p:nvPicPr>
          <p:cNvPr id="2052" name="Picture 4">
            <a:extLst>
              <a:ext uri="{FF2B5EF4-FFF2-40B4-BE49-F238E27FC236}">
                <a16:creationId xmlns:a16="http://schemas.microsoft.com/office/drawing/2014/main" id="{15D94DBE-9249-4716-AF89-83D24C93A5A7}"/>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10107" y="2021983"/>
            <a:ext cx="5181600" cy="3769464"/>
          </a:xfrm>
          <a:prstGeom prst="rect">
            <a:avLst/>
          </a:prstGeom>
          <a:noFill/>
          <a:extLst>
            <a:ext uri="{909E8E84-426E-40DD-AFC4-6F175D3DCCD1}">
              <a14:hiddenFill xmlns:a14="http://schemas.microsoft.com/office/drawing/2010/main">
                <a:solidFill>
                  <a:srgbClr val="FFFFFF"/>
                </a:solidFill>
              </a14:hiddenFill>
            </a:ext>
          </a:extLst>
        </p:spPr>
      </p:pic>
      <p:sp>
        <p:nvSpPr>
          <p:cNvPr id="2" name="Arrow: Down 1">
            <a:extLst>
              <a:ext uri="{FF2B5EF4-FFF2-40B4-BE49-F238E27FC236}">
                <a16:creationId xmlns:a16="http://schemas.microsoft.com/office/drawing/2014/main" id="{5A98E6AC-C84F-47A1-8CFE-7AE8A429C11E}"/>
              </a:ext>
            </a:extLst>
          </p:cNvPr>
          <p:cNvSpPr/>
          <p:nvPr/>
        </p:nvSpPr>
        <p:spPr>
          <a:xfrm>
            <a:off x="2266683" y="2511380"/>
            <a:ext cx="502276" cy="560231"/>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8063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4470-FBFE-4BBC-B76B-A26636F56621}"/>
              </a:ext>
            </a:extLst>
          </p:cNvPr>
          <p:cNvSpPr>
            <a:spLocks noGrp="1"/>
          </p:cNvSpPr>
          <p:nvPr>
            <p:ph type="title"/>
          </p:nvPr>
        </p:nvSpPr>
        <p:spPr>
          <a:xfrm>
            <a:off x="547352" y="365125"/>
            <a:ext cx="11191741" cy="2062543"/>
          </a:xfrm>
        </p:spPr>
        <p:txBody>
          <a:bodyPr>
            <a:noAutofit/>
          </a:bodyPr>
          <a:lstStyle/>
          <a:p>
            <a:pPr algn="ctr"/>
            <a:r>
              <a:rPr lang="en-US" sz="4000" dirty="0">
                <a:latin typeface="+mn-lt"/>
              </a:rPr>
              <a:t>Albemarle County Must Be Smarter Than Google Engineers</a:t>
            </a:r>
          </a:p>
        </p:txBody>
      </p:sp>
      <p:sp>
        <p:nvSpPr>
          <p:cNvPr id="3" name="Content Placeholder 2">
            <a:extLst>
              <a:ext uri="{FF2B5EF4-FFF2-40B4-BE49-F238E27FC236}">
                <a16:creationId xmlns:a16="http://schemas.microsoft.com/office/drawing/2014/main" id="{42801C59-9701-4259-AA4E-F8822AEA48C1}"/>
              </a:ext>
            </a:extLst>
          </p:cNvPr>
          <p:cNvSpPr>
            <a:spLocks noGrp="1"/>
          </p:cNvSpPr>
          <p:nvPr>
            <p:ph idx="1"/>
          </p:nvPr>
        </p:nvSpPr>
        <p:spPr>
          <a:xfrm>
            <a:off x="838200" y="2182969"/>
            <a:ext cx="10515600" cy="3993994"/>
          </a:xfrm>
        </p:spPr>
        <p:txBody>
          <a:bodyPr>
            <a:normAutofit fontScale="92500" lnSpcReduction="20000"/>
          </a:bodyPr>
          <a:lstStyle/>
          <a:p>
            <a:pPr marL="0" indent="0" fontAlgn="base">
              <a:buNone/>
            </a:pPr>
            <a:endParaRPr lang="en-US" i="1" dirty="0"/>
          </a:p>
          <a:p>
            <a:pPr fontAlgn="base">
              <a:buFont typeface="Wingdings" panose="05000000000000000000" pitchFamily="2" charset="2"/>
              <a:buChar char="ü"/>
            </a:pPr>
            <a:r>
              <a:rPr lang="en-US" sz="3300" dirty="0"/>
              <a:t>A research effort by Google corporation to make renewable energy viable has been a complete failure:</a:t>
            </a:r>
            <a:endParaRPr lang="en-US" sz="3300" i="1" dirty="0"/>
          </a:p>
          <a:p>
            <a:pPr fontAlgn="base">
              <a:buFont typeface="Wingdings" panose="05000000000000000000" pitchFamily="2" charset="2"/>
              <a:buChar char="ü"/>
            </a:pPr>
            <a:endParaRPr lang="en-US" i="1" dirty="0"/>
          </a:p>
          <a:p>
            <a:pPr fontAlgn="base">
              <a:buFont typeface="Wingdings" panose="05000000000000000000" pitchFamily="2" charset="2"/>
              <a:buChar char="ü"/>
            </a:pPr>
            <a:r>
              <a:rPr lang="en-US" sz="3000" i="1" dirty="0"/>
              <a:t>“We felt that with steady improvements to today’s renewable energy technologies, our society could stave off catastrophic climate change. We now know that to be a false hope …</a:t>
            </a:r>
          </a:p>
          <a:p>
            <a:pPr fontAlgn="base">
              <a:buFont typeface="Wingdings" panose="05000000000000000000" pitchFamily="2" charset="2"/>
              <a:buChar char="ü"/>
            </a:pPr>
            <a:endParaRPr lang="en-US" sz="3000" i="1" dirty="0"/>
          </a:p>
          <a:p>
            <a:pPr fontAlgn="base">
              <a:buFont typeface="Wingdings" panose="05000000000000000000" pitchFamily="2" charset="2"/>
              <a:buChar char="ü"/>
            </a:pPr>
            <a:r>
              <a:rPr lang="en-US" sz="3200" i="1" dirty="0"/>
              <a:t>Renewable energy technologies simply won’t work;”</a:t>
            </a:r>
          </a:p>
          <a:p>
            <a:pPr marL="0" indent="0">
              <a:buNone/>
            </a:pPr>
            <a:r>
              <a:rPr lang="en-US" sz="1800" i="1" dirty="0">
                <a:hlinkClick r:id="rId2"/>
              </a:rPr>
              <a:t>http://spectrum.ieee.org/energy/renewables/what-it-would-really-take-to-reverse-climate-change</a:t>
            </a:r>
            <a:endParaRPr lang="en-US" sz="1800" dirty="0"/>
          </a:p>
        </p:txBody>
      </p:sp>
    </p:spTree>
    <p:extLst>
      <p:ext uri="{BB962C8B-B14F-4D97-AF65-F5344CB8AC3E}">
        <p14:creationId xmlns:p14="http://schemas.microsoft.com/office/powerpoint/2010/main" val="321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0484-CE85-4A49-9973-5E3BB8EBD580}"/>
              </a:ext>
            </a:extLst>
          </p:cNvPr>
          <p:cNvSpPr>
            <a:spLocks noGrp="1"/>
          </p:cNvSpPr>
          <p:nvPr>
            <p:ph type="title"/>
          </p:nvPr>
        </p:nvSpPr>
        <p:spPr/>
        <p:txBody>
          <a:bodyPr/>
          <a:lstStyle/>
          <a:p>
            <a:pPr algn="ctr"/>
            <a:r>
              <a:rPr lang="en-US" dirty="0">
                <a:latin typeface="+mn-lt"/>
              </a:rPr>
              <a:t>Cognitive Dissonance Blots Out Rational Thought </a:t>
            </a:r>
          </a:p>
        </p:txBody>
      </p:sp>
      <p:sp>
        <p:nvSpPr>
          <p:cNvPr id="3" name="Text Placeholder 2">
            <a:extLst>
              <a:ext uri="{FF2B5EF4-FFF2-40B4-BE49-F238E27FC236}">
                <a16:creationId xmlns:a16="http://schemas.microsoft.com/office/drawing/2014/main" id="{61C97F6A-CDCF-42CB-B61C-D24037556D8C}"/>
              </a:ext>
            </a:extLst>
          </p:cNvPr>
          <p:cNvSpPr>
            <a:spLocks noGrp="1"/>
          </p:cNvSpPr>
          <p:nvPr>
            <p:ph type="body" idx="1"/>
          </p:nvPr>
        </p:nvSpPr>
        <p:spPr>
          <a:xfrm>
            <a:off x="839788" y="1526146"/>
            <a:ext cx="5157787" cy="978929"/>
          </a:xfrm>
        </p:spPr>
        <p:txBody>
          <a:bodyPr anchor="ctr">
            <a:noAutofit/>
          </a:bodyPr>
          <a:lstStyle/>
          <a:p>
            <a:pPr algn="ctr"/>
            <a:r>
              <a:rPr lang="en-US" dirty="0"/>
              <a:t>1956</a:t>
            </a:r>
          </a:p>
          <a:p>
            <a:pPr algn="ctr"/>
            <a:r>
              <a:rPr lang="en-US" dirty="0"/>
              <a:t>Belief in Space Aliens Who Failed to Arrive as Predicted</a:t>
            </a:r>
          </a:p>
        </p:txBody>
      </p:sp>
      <p:sp>
        <p:nvSpPr>
          <p:cNvPr id="5" name="Text Placeholder 4">
            <a:extLst>
              <a:ext uri="{FF2B5EF4-FFF2-40B4-BE49-F238E27FC236}">
                <a16:creationId xmlns:a16="http://schemas.microsoft.com/office/drawing/2014/main" id="{1860066F-F261-478C-9F40-FD80005E5824}"/>
              </a:ext>
            </a:extLst>
          </p:cNvPr>
          <p:cNvSpPr>
            <a:spLocks noGrp="1"/>
          </p:cNvSpPr>
          <p:nvPr>
            <p:ph type="body" sz="quarter" idx="3"/>
          </p:nvPr>
        </p:nvSpPr>
        <p:spPr>
          <a:xfrm>
            <a:off x="6172200" y="1526146"/>
            <a:ext cx="5183188" cy="978929"/>
          </a:xfrm>
        </p:spPr>
        <p:txBody>
          <a:bodyPr anchor="ctr">
            <a:noAutofit/>
          </a:bodyPr>
          <a:lstStyle/>
          <a:p>
            <a:pPr algn="ctr"/>
            <a:r>
              <a:rPr lang="en-US" dirty="0"/>
              <a:t>2019</a:t>
            </a:r>
          </a:p>
          <a:p>
            <a:pPr algn="ctr"/>
            <a:r>
              <a:rPr lang="en-US" dirty="0"/>
              <a:t>Belief That Manmade CO2  Alone Determines the Global  Climate</a:t>
            </a:r>
          </a:p>
        </p:txBody>
      </p:sp>
      <p:pic>
        <p:nvPicPr>
          <p:cNvPr id="7" name="Picture 2">
            <a:extLst>
              <a:ext uri="{FF2B5EF4-FFF2-40B4-BE49-F238E27FC236}">
                <a16:creationId xmlns:a16="http://schemas.microsoft.com/office/drawing/2014/main" id="{D76FFD3F-1E5C-434A-A82E-8135F5CB9AAE}"/>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tretch>
            <a:fillRect/>
          </a:stretch>
        </p:blipFill>
        <p:spPr bwMode="auto">
          <a:xfrm>
            <a:off x="6903076" y="2607971"/>
            <a:ext cx="3672625" cy="40824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811D8AE1-4DB6-4EA5-94A5-B2BA251C080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616299" y="2607971"/>
            <a:ext cx="3586767" cy="4082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86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789F4-EACA-4932-831B-AEE6E527B758}"/>
              </a:ext>
            </a:extLst>
          </p:cNvPr>
          <p:cNvSpPr>
            <a:spLocks noGrp="1"/>
          </p:cNvSpPr>
          <p:nvPr>
            <p:ph type="title"/>
          </p:nvPr>
        </p:nvSpPr>
        <p:spPr/>
        <p:txBody>
          <a:bodyPr/>
          <a:lstStyle/>
          <a:p>
            <a:pPr algn="ctr"/>
            <a:r>
              <a:rPr lang="en-US" dirty="0">
                <a:latin typeface="+mn-lt"/>
              </a:rPr>
              <a:t>Albemarle County Pledge 2019</a:t>
            </a:r>
          </a:p>
        </p:txBody>
      </p:sp>
      <p:sp>
        <p:nvSpPr>
          <p:cNvPr id="3" name="Content Placeholder 2">
            <a:extLst>
              <a:ext uri="{FF2B5EF4-FFF2-40B4-BE49-F238E27FC236}">
                <a16:creationId xmlns:a16="http://schemas.microsoft.com/office/drawing/2014/main" id="{129FBB55-25B7-47E9-9C6F-68034C4EC588}"/>
              </a:ext>
            </a:extLst>
          </p:cNvPr>
          <p:cNvSpPr>
            <a:spLocks noGrp="1"/>
          </p:cNvSpPr>
          <p:nvPr>
            <p:ph idx="1"/>
          </p:nvPr>
        </p:nvSpPr>
        <p:spPr>
          <a:xfrm>
            <a:off x="986307" y="1487511"/>
            <a:ext cx="10515600" cy="5062940"/>
          </a:xfrm>
        </p:spPr>
        <p:txBody>
          <a:bodyPr>
            <a:normAutofit fontScale="92500" lnSpcReduction="20000"/>
          </a:bodyPr>
          <a:lstStyle/>
          <a:p>
            <a:pPr marL="0" indent="0">
              <a:buNone/>
            </a:pPr>
            <a:r>
              <a:rPr lang="en-US" b="1" dirty="0"/>
              <a:t>Folly:</a:t>
            </a:r>
          </a:p>
          <a:p>
            <a:pPr marL="0" indent="0">
              <a:buNone/>
            </a:pPr>
            <a:r>
              <a:rPr lang="en-US" dirty="0"/>
              <a:t>“to achieve net-zero emissions by 2050. The IPCC recommendation meets the intent of the Paris Agreement goal of keeping average global </a:t>
            </a:r>
            <a:r>
              <a:rPr lang="en-US" b="1" dirty="0"/>
              <a:t>temperature  rise within 1.5 degrees Celsius”</a:t>
            </a:r>
          </a:p>
          <a:p>
            <a:pPr marL="0" indent="0">
              <a:buNone/>
            </a:pPr>
            <a:r>
              <a:rPr lang="en-US" b="1" dirty="0"/>
              <a:t>Fact:</a:t>
            </a:r>
          </a:p>
          <a:p>
            <a:pPr marL="0" indent="0">
              <a:buNone/>
            </a:pPr>
            <a:r>
              <a:rPr lang="en-US" b="1" dirty="0"/>
              <a:t>There is no scientific proof linking man-made emissions to a specific  change in climate; the human contribution is dwarfed by natural events</a:t>
            </a:r>
          </a:p>
          <a:p>
            <a:pPr marL="0" indent="0">
              <a:buNone/>
            </a:pPr>
            <a:r>
              <a:rPr lang="en-US" b="1" dirty="0"/>
              <a:t>Fact:</a:t>
            </a:r>
          </a:p>
          <a:p>
            <a:pPr marL="0" indent="0">
              <a:buNone/>
            </a:pPr>
            <a:r>
              <a:rPr lang="en-US" dirty="0"/>
              <a:t>Shutting down </a:t>
            </a:r>
            <a:r>
              <a:rPr lang="en-US" b="1" dirty="0"/>
              <a:t>all of Virginia </a:t>
            </a:r>
            <a:r>
              <a:rPr lang="en-US" dirty="0"/>
              <a:t>greenhouse gas emissions would save miniscule  </a:t>
            </a:r>
            <a:r>
              <a:rPr lang="en-US" b="1" dirty="0"/>
              <a:t>0.0016 C by 2050</a:t>
            </a:r>
          </a:p>
          <a:p>
            <a:pPr marL="0" indent="0">
              <a:buNone/>
            </a:pPr>
            <a:r>
              <a:rPr lang="en-US" b="1" dirty="0"/>
              <a:t>Future:</a:t>
            </a:r>
          </a:p>
          <a:p>
            <a:pPr marL="0" indent="0">
              <a:buNone/>
            </a:pPr>
            <a:r>
              <a:rPr lang="en-US" dirty="0"/>
              <a:t>What will the cost to Albemarle taxpayers be for achieving the unachievable?</a:t>
            </a:r>
          </a:p>
          <a:p>
            <a:pPr marL="0" indent="0">
              <a:buNone/>
            </a:pPr>
            <a:r>
              <a:rPr lang="en-US" dirty="0"/>
              <a:t>Who will profit from this project?</a:t>
            </a:r>
          </a:p>
          <a:p>
            <a:endParaRPr lang="en-US" dirty="0"/>
          </a:p>
        </p:txBody>
      </p:sp>
    </p:spTree>
    <p:extLst>
      <p:ext uri="{BB962C8B-B14F-4D97-AF65-F5344CB8AC3E}">
        <p14:creationId xmlns:p14="http://schemas.microsoft.com/office/powerpoint/2010/main" val="3301014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684</Words>
  <Application>Microsoft Office PowerPoint</Application>
  <PresentationFormat>Widescreen</PresentationFormat>
  <Paragraphs>58</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vt:lpstr>
      <vt:lpstr>arimo-1</vt:lpstr>
      <vt:lpstr>Calibri</vt:lpstr>
      <vt:lpstr>Calibri Light</vt:lpstr>
      <vt:lpstr>Merriweather</vt:lpstr>
      <vt:lpstr>Open Sans</vt:lpstr>
      <vt:lpstr>Wingdings</vt:lpstr>
      <vt:lpstr>Office Theme</vt:lpstr>
      <vt:lpstr>Captive Academics Invoke “Appeal to Authority”</vt:lpstr>
      <vt:lpstr>Warning, If You Want to Keep Your Job</vt:lpstr>
      <vt:lpstr>PowerPoint Presentation</vt:lpstr>
      <vt:lpstr> University of Victoria (2019) Fires Susan Crockford Ending Her 15-year Stint As An Adjunct Professor </vt:lpstr>
      <vt:lpstr>UVA Environmental Sciences Professor Pat Michaels Resigns 2007</vt:lpstr>
      <vt:lpstr>Climate Justice in Australia For An Academic Climate  Dissenter  </vt:lpstr>
      <vt:lpstr>May 2019:  Ex-UVA Professor Dr Michael Mann Loses  Defamation Lawsuit vs. Canadian Climatologist, Dr Tim Ball</vt:lpstr>
      <vt:lpstr>Albemarle County Must Be Smarter Than Google Engineers</vt:lpstr>
      <vt:lpstr>Cognitive Dissonance Blots Out Rational Thought </vt:lpstr>
      <vt:lpstr>Albemarle County Pledge 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“Appeal to Authority”</dc:title>
  <dc:creator>Charles Battig</dc:creator>
  <cp:lastModifiedBy>Charles Battig</cp:lastModifiedBy>
  <cp:revision>36</cp:revision>
  <dcterms:created xsi:type="dcterms:W3CDTF">2019-10-19T14:37:37Z</dcterms:created>
  <dcterms:modified xsi:type="dcterms:W3CDTF">2019-11-04T20:15:02Z</dcterms:modified>
</cp:coreProperties>
</file>