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75" r:id="rId4"/>
    <p:sldId id="268" r:id="rId5"/>
    <p:sldId id="273" r:id="rId6"/>
    <p:sldId id="261" r:id="rId7"/>
    <p:sldId id="274" r:id="rId8"/>
    <p:sldId id="257" r:id="rId9"/>
    <p:sldId id="269" r:id="rId10"/>
    <p:sldId id="271" r:id="rId11"/>
    <p:sldId id="266" r:id="rId12"/>
    <p:sldId id="264" r:id="rId13"/>
    <p:sldId id="267" r:id="rId14"/>
    <p:sldId id="260" r:id="rId15"/>
    <p:sldId id="277" r:id="rId16"/>
    <p:sldId id="262"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es Battig" initials="CB" lastIdx="1" clrIdx="0">
    <p:extLst>
      <p:ext uri="{19B8F6BF-5375-455C-9EA6-DF929625EA0E}">
        <p15:presenceInfo xmlns:p15="http://schemas.microsoft.com/office/powerpoint/2012/main" userId="83def28c999f5f9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100" d="100"/>
          <a:sy n="100" d="100"/>
        </p:scale>
        <p:origin x="45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9-18T18:11:03.192" idx="1">
    <p:pos x="10" y="10"/>
    <p:text/>
    <p:extLst>
      <p:ext uri="{C676402C-5697-4E1C-873F-D02D1690AC5C}">
        <p15:threadingInfo xmlns:p15="http://schemas.microsoft.com/office/powerpoint/2012/main" timeZoneBias="24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B3DD0-7ABF-4868-A549-66E008D3B1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14B41C-3F34-4043-A00B-58A05B1AD2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51EECE-A382-41B7-9AB5-C0C109C568AF}"/>
              </a:ext>
            </a:extLst>
          </p:cNvPr>
          <p:cNvSpPr>
            <a:spLocks noGrp="1"/>
          </p:cNvSpPr>
          <p:nvPr>
            <p:ph type="dt" sz="half" idx="10"/>
          </p:nvPr>
        </p:nvSpPr>
        <p:spPr/>
        <p:txBody>
          <a:bodyPr/>
          <a:lstStyle/>
          <a:p>
            <a:fld id="{DAB9D102-D472-4B00-90FB-86177E48F6E5}" type="datetimeFigureOut">
              <a:rPr lang="en-US" smtClean="0"/>
              <a:t>10/1/2019</a:t>
            </a:fld>
            <a:endParaRPr lang="en-US"/>
          </a:p>
        </p:txBody>
      </p:sp>
      <p:sp>
        <p:nvSpPr>
          <p:cNvPr id="5" name="Footer Placeholder 4">
            <a:extLst>
              <a:ext uri="{FF2B5EF4-FFF2-40B4-BE49-F238E27FC236}">
                <a16:creationId xmlns:a16="http://schemas.microsoft.com/office/drawing/2014/main" id="{9B498B0C-1539-4DC1-B5F7-192778BAE8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88662D-5340-4610-9841-07F0BE42BA33}"/>
              </a:ext>
            </a:extLst>
          </p:cNvPr>
          <p:cNvSpPr>
            <a:spLocks noGrp="1"/>
          </p:cNvSpPr>
          <p:nvPr>
            <p:ph type="sldNum" sz="quarter" idx="12"/>
          </p:nvPr>
        </p:nvSpPr>
        <p:spPr/>
        <p:txBody>
          <a:bodyPr/>
          <a:lstStyle/>
          <a:p>
            <a:fld id="{CC33A795-B6C9-487A-949B-7FB65811B1BD}" type="slidenum">
              <a:rPr lang="en-US" smtClean="0"/>
              <a:t>‹#›</a:t>
            </a:fld>
            <a:endParaRPr lang="en-US"/>
          </a:p>
        </p:txBody>
      </p:sp>
    </p:spTree>
    <p:extLst>
      <p:ext uri="{BB962C8B-B14F-4D97-AF65-F5344CB8AC3E}">
        <p14:creationId xmlns:p14="http://schemas.microsoft.com/office/powerpoint/2010/main" val="2178501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1E9B9-2658-4E26-A5BB-E625D28FAA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67F08A-3FE5-45AF-9CB9-4DF55CCE09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71545B-02EC-4472-9466-4824703A57C8}"/>
              </a:ext>
            </a:extLst>
          </p:cNvPr>
          <p:cNvSpPr>
            <a:spLocks noGrp="1"/>
          </p:cNvSpPr>
          <p:nvPr>
            <p:ph type="dt" sz="half" idx="10"/>
          </p:nvPr>
        </p:nvSpPr>
        <p:spPr/>
        <p:txBody>
          <a:bodyPr/>
          <a:lstStyle/>
          <a:p>
            <a:fld id="{DAB9D102-D472-4B00-90FB-86177E48F6E5}" type="datetimeFigureOut">
              <a:rPr lang="en-US" smtClean="0"/>
              <a:t>10/1/2019</a:t>
            </a:fld>
            <a:endParaRPr lang="en-US"/>
          </a:p>
        </p:txBody>
      </p:sp>
      <p:sp>
        <p:nvSpPr>
          <p:cNvPr id="5" name="Footer Placeholder 4">
            <a:extLst>
              <a:ext uri="{FF2B5EF4-FFF2-40B4-BE49-F238E27FC236}">
                <a16:creationId xmlns:a16="http://schemas.microsoft.com/office/drawing/2014/main" id="{0843661E-9C41-4606-B4B5-741FDAFAD1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0C4224-26E0-44CB-AC04-B422D7B644F7}"/>
              </a:ext>
            </a:extLst>
          </p:cNvPr>
          <p:cNvSpPr>
            <a:spLocks noGrp="1"/>
          </p:cNvSpPr>
          <p:nvPr>
            <p:ph type="sldNum" sz="quarter" idx="12"/>
          </p:nvPr>
        </p:nvSpPr>
        <p:spPr/>
        <p:txBody>
          <a:bodyPr/>
          <a:lstStyle/>
          <a:p>
            <a:fld id="{CC33A795-B6C9-487A-949B-7FB65811B1BD}" type="slidenum">
              <a:rPr lang="en-US" smtClean="0"/>
              <a:t>‹#›</a:t>
            </a:fld>
            <a:endParaRPr lang="en-US"/>
          </a:p>
        </p:txBody>
      </p:sp>
    </p:spTree>
    <p:extLst>
      <p:ext uri="{BB962C8B-B14F-4D97-AF65-F5344CB8AC3E}">
        <p14:creationId xmlns:p14="http://schemas.microsoft.com/office/powerpoint/2010/main" val="1490004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01F6A-AF11-4172-9F4E-44AF384A0B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E9AA99-B750-4467-A5EA-B6673DD105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017BF8-1E7E-4616-A6DF-FDBF49E27663}"/>
              </a:ext>
            </a:extLst>
          </p:cNvPr>
          <p:cNvSpPr>
            <a:spLocks noGrp="1"/>
          </p:cNvSpPr>
          <p:nvPr>
            <p:ph type="dt" sz="half" idx="10"/>
          </p:nvPr>
        </p:nvSpPr>
        <p:spPr/>
        <p:txBody>
          <a:bodyPr/>
          <a:lstStyle/>
          <a:p>
            <a:fld id="{DAB9D102-D472-4B00-90FB-86177E48F6E5}" type="datetimeFigureOut">
              <a:rPr lang="en-US" smtClean="0"/>
              <a:t>10/1/2019</a:t>
            </a:fld>
            <a:endParaRPr lang="en-US"/>
          </a:p>
        </p:txBody>
      </p:sp>
      <p:sp>
        <p:nvSpPr>
          <p:cNvPr id="5" name="Footer Placeholder 4">
            <a:extLst>
              <a:ext uri="{FF2B5EF4-FFF2-40B4-BE49-F238E27FC236}">
                <a16:creationId xmlns:a16="http://schemas.microsoft.com/office/drawing/2014/main" id="{C30F18F0-0415-4BBB-9930-96A40D809F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5EB090-5171-4C9D-952A-4302D1024EB4}"/>
              </a:ext>
            </a:extLst>
          </p:cNvPr>
          <p:cNvSpPr>
            <a:spLocks noGrp="1"/>
          </p:cNvSpPr>
          <p:nvPr>
            <p:ph type="sldNum" sz="quarter" idx="12"/>
          </p:nvPr>
        </p:nvSpPr>
        <p:spPr/>
        <p:txBody>
          <a:bodyPr/>
          <a:lstStyle/>
          <a:p>
            <a:fld id="{CC33A795-B6C9-487A-949B-7FB65811B1BD}" type="slidenum">
              <a:rPr lang="en-US" smtClean="0"/>
              <a:t>‹#›</a:t>
            </a:fld>
            <a:endParaRPr lang="en-US"/>
          </a:p>
        </p:txBody>
      </p:sp>
    </p:spTree>
    <p:extLst>
      <p:ext uri="{BB962C8B-B14F-4D97-AF65-F5344CB8AC3E}">
        <p14:creationId xmlns:p14="http://schemas.microsoft.com/office/powerpoint/2010/main" val="431060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106DF-FED6-4013-A9FF-EAF7A19D83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073274-7184-4F80-B279-84D8C786AC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FA1F87-0B46-4E78-9B1F-FCC3F1116A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B425A09-7FBE-4E1D-AFE0-BE05E579578D}"/>
              </a:ext>
            </a:extLst>
          </p:cNvPr>
          <p:cNvSpPr>
            <a:spLocks noGrp="1"/>
          </p:cNvSpPr>
          <p:nvPr>
            <p:ph type="dt" sz="half" idx="10"/>
          </p:nvPr>
        </p:nvSpPr>
        <p:spPr/>
        <p:txBody>
          <a:bodyPr/>
          <a:lstStyle/>
          <a:p>
            <a:fld id="{DAB9D102-D472-4B00-90FB-86177E48F6E5}" type="datetimeFigureOut">
              <a:rPr lang="en-US" smtClean="0"/>
              <a:t>10/1/2019</a:t>
            </a:fld>
            <a:endParaRPr lang="en-US"/>
          </a:p>
        </p:txBody>
      </p:sp>
      <p:sp>
        <p:nvSpPr>
          <p:cNvPr id="6" name="Footer Placeholder 5">
            <a:extLst>
              <a:ext uri="{FF2B5EF4-FFF2-40B4-BE49-F238E27FC236}">
                <a16:creationId xmlns:a16="http://schemas.microsoft.com/office/drawing/2014/main" id="{0CFBB2CB-7691-4CA5-83BA-5C6DDB2934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DF8DFC-ED18-4F80-8860-9068D8591F71}"/>
              </a:ext>
            </a:extLst>
          </p:cNvPr>
          <p:cNvSpPr>
            <a:spLocks noGrp="1"/>
          </p:cNvSpPr>
          <p:nvPr>
            <p:ph type="sldNum" sz="quarter" idx="12"/>
          </p:nvPr>
        </p:nvSpPr>
        <p:spPr/>
        <p:txBody>
          <a:bodyPr/>
          <a:lstStyle/>
          <a:p>
            <a:fld id="{CC33A795-B6C9-487A-949B-7FB65811B1BD}" type="slidenum">
              <a:rPr lang="en-US" smtClean="0"/>
              <a:t>‹#›</a:t>
            </a:fld>
            <a:endParaRPr lang="en-US"/>
          </a:p>
        </p:txBody>
      </p:sp>
    </p:spTree>
    <p:extLst>
      <p:ext uri="{BB962C8B-B14F-4D97-AF65-F5344CB8AC3E}">
        <p14:creationId xmlns:p14="http://schemas.microsoft.com/office/powerpoint/2010/main" val="4127965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59BC5-AEC5-41B1-B5D7-B6113A181C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73EF8C-9EC5-4498-80FE-36DA254C6C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D303C8-4709-49F5-8A9D-6463FF03C8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DE4C96-152F-4CDA-BFA3-7F4EB96FE3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ACD2D4-95EE-4DF5-88E0-525C17AD08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45E5C3-67BC-48AD-BA9A-626109108BA1}"/>
              </a:ext>
            </a:extLst>
          </p:cNvPr>
          <p:cNvSpPr>
            <a:spLocks noGrp="1"/>
          </p:cNvSpPr>
          <p:nvPr>
            <p:ph type="dt" sz="half" idx="10"/>
          </p:nvPr>
        </p:nvSpPr>
        <p:spPr/>
        <p:txBody>
          <a:bodyPr/>
          <a:lstStyle/>
          <a:p>
            <a:fld id="{DAB9D102-D472-4B00-90FB-86177E48F6E5}" type="datetimeFigureOut">
              <a:rPr lang="en-US" smtClean="0"/>
              <a:t>10/1/2019</a:t>
            </a:fld>
            <a:endParaRPr lang="en-US"/>
          </a:p>
        </p:txBody>
      </p:sp>
      <p:sp>
        <p:nvSpPr>
          <p:cNvPr id="8" name="Footer Placeholder 7">
            <a:extLst>
              <a:ext uri="{FF2B5EF4-FFF2-40B4-BE49-F238E27FC236}">
                <a16:creationId xmlns:a16="http://schemas.microsoft.com/office/drawing/2014/main" id="{A2C7087E-9662-4BA6-B724-FED0B1211B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7E3C58-0815-4B72-91E2-C10A30AC12B7}"/>
              </a:ext>
            </a:extLst>
          </p:cNvPr>
          <p:cNvSpPr>
            <a:spLocks noGrp="1"/>
          </p:cNvSpPr>
          <p:nvPr>
            <p:ph type="sldNum" sz="quarter" idx="12"/>
          </p:nvPr>
        </p:nvSpPr>
        <p:spPr/>
        <p:txBody>
          <a:bodyPr/>
          <a:lstStyle/>
          <a:p>
            <a:fld id="{CC33A795-B6C9-487A-949B-7FB65811B1BD}" type="slidenum">
              <a:rPr lang="en-US" smtClean="0"/>
              <a:t>‹#›</a:t>
            </a:fld>
            <a:endParaRPr lang="en-US"/>
          </a:p>
        </p:txBody>
      </p:sp>
    </p:spTree>
    <p:extLst>
      <p:ext uri="{BB962C8B-B14F-4D97-AF65-F5344CB8AC3E}">
        <p14:creationId xmlns:p14="http://schemas.microsoft.com/office/powerpoint/2010/main" val="191462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7CD28-2A03-4B6E-B235-DBBA63D2366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68CB44-5344-4309-AA14-15A8F1B65F96}"/>
              </a:ext>
            </a:extLst>
          </p:cNvPr>
          <p:cNvSpPr>
            <a:spLocks noGrp="1"/>
          </p:cNvSpPr>
          <p:nvPr>
            <p:ph type="dt" sz="half" idx="10"/>
          </p:nvPr>
        </p:nvSpPr>
        <p:spPr/>
        <p:txBody>
          <a:bodyPr/>
          <a:lstStyle/>
          <a:p>
            <a:fld id="{DAB9D102-D472-4B00-90FB-86177E48F6E5}" type="datetimeFigureOut">
              <a:rPr lang="en-US" smtClean="0"/>
              <a:t>10/1/2019</a:t>
            </a:fld>
            <a:endParaRPr lang="en-US"/>
          </a:p>
        </p:txBody>
      </p:sp>
      <p:sp>
        <p:nvSpPr>
          <p:cNvPr id="4" name="Footer Placeholder 3">
            <a:extLst>
              <a:ext uri="{FF2B5EF4-FFF2-40B4-BE49-F238E27FC236}">
                <a16:creationId xmlns:a16="http://schemas.microsoft.com/office/drawing/2014/main" id="{E7D381FC-A9AA-4027-82F7-09278B8BA2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0F0C627-ED15-452C-A5E0-D41F0D420E1D}"/>
              </a:ext>
            </a:extLst>
          </p:cNvPr>
          <p:cNvSpPr>
            <a:spLocks noGrp="1"/>
          </p:cNvSpPr>
          <p:nvPr>
            <p:ph type="sldNum" sz="quarter" idx="12"/>
          </p:nvPr>
        </p:nvSpPr>
        <p:spPr/>
        <p:txBody>
          <a:bodyPr/>
          <a:lstStyle/>
          <a:p>
            <a:fld id="{CC33A795-B6C9-487A-949B-7FB65811B1BD}" type="slidenum">
              <a:rPr lang="en-US" smtClean="0"/>
              <a:t>‹#›</a:t>
            </a:fld>
            <a:endParaRPr lang="en-US"/>
          </a:p>
        </p:txBody>
      </p:sp>
    </p:spTree>
    <p:extLst>
      <p:ext uri="{BB962C8B-B14F-4D97-AF65-F5344CB8AC3E}">
        <p14:creationId xmlns:p14="http://schemas.microsoft.com/office/powerpoint/2010/main" val="2138125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BBC8F3-8C3F-4A49-9BE8-3095081D414F}"/>
              </a:ext>
            </a:extLst>
          </p:cNvPr>
          <p:cNvSpPr>
            <a:spLocks noGrp="1"/>
          </p:cNvSpPr>
          <p:nvPr>
            <p:ph type="dt" sz="half" idx="10"/>
          </p:nvPr>
        </p:nvSpPr>
        <p:spPr/>
        <p:txBody>
          <a:bodyPr/>
          <a:lstStyle/>
          <a:p>
            <a:fld id="{DAB9D102-D472-4B00-90FB-86177E48F6E5}" type="datetimeFigureOut">
              <a:rPr lang="en-US" smtClean="0"/>
              <a:t>10/1/2019</a:t>
            </a:fld>
            <a:endParaRPr lang="en-US"/>
          </a:p>
        </p:txBody>
      </p:sp>
      <p:sp>
        <p:nvSpPr>
          <p:cNvPr id="3" name="Footer Placeholder 2">
            <a:extLst>
              <a:ext uri="{FF2B5EF4-FFF2-40B4-BE49-F238E27FC236}">
                <a16:creationId xmlns:a16="http://schemas.microsoft.com/office/drawing/2014/main" id="{6D3A9ABD-CFF4-4DD1-AEEA-F433888EC3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189E38-16C1-45F8-8B3D-483FF078F01F}"/>
              </a:ext>
            </a:extLst>
          </p:cNvPr>
          <p:cNvSpPr>
            <a:spLocks noGrp="1"/>
          </p:cNvSpPr>
          <p:nvPr>
            <p:ph type="sldNum" sz="quarter" idx="12"/>
          </p:nvPr>
        </p:nvSpPr>
        <p:spPr/>
        <p:txBody>
          <a:bodyPr/>
          <a:lstStyle/>
          <a:p>
            <a:fld id="{CC33A795-B6C9-487A-949B-7FB65811B1BD}" type="slidenum">
              <a:rPr lang="en-US" smtClean="0"/>
              <a:t>‹#›</a:t>
            </a:fld>
            <a:endParaRPr lang="en-US"/>
          </a:p>
        </p:txBody>
      </p:sp>
    </p:spTree>
    <p:extLst>
      <p:ext uri="{BB962C8B-B14F-4D97-AF65-F5344CB8AC3E}">
        <p14:creationId xmlns:p14="http://schemas.microsoft.com/office/powerpoint/2010/main" val="2897875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CCB05-0D27-482B-A98B-E6C04668F7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8FF3D5-A68C-40F3-8948-B3CA7D5ABE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D94445-C9DC-45DB-A57F-A6C3DA339B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4E6BE8-4E17-4655-9F1B-D2ABA4A12CFE}"/>
              </a:ext>
            </a:extLst>
          </p:cNvPr>
          <p:cNvSpPr>
            <a:spLocks noGrp="1"/>
          </p:cNvSpPr>
          <p:nvPr>
            <p:ph type="dt" sz="half" idx="10"/>
          </p:nvPr>
        </p:nvSpPr>
        <p:spPr/>
        <p:txBody>
          <a:bodyPr/>
          <a:lstStyle/>
          <a:p>
            <a:fld id="{DAB9D102-D472-4B00-90FB-86177E48F6E5}" type="datetimeFigureOut">
              <a:rPr lang="en-US" smtClean="0"/>
              <a:t>10/1/2019</a:t>
            </a:fld>
            <a:endParaRPr lang="en-US"/>
          </a:p>
        </p:txBody>
      </p:sp>
      <p:sp>
        <p:nvSpPr>
          <p:cNvPr id="6" name="Footer Placeholder 5">
            <a:extLst>
              <a:ext uri="{FF2B5EF4-FFF2-40B4-BE49-F238E27FC236}">
                <a16:creationId xmlns:a16="http://schemas.microsoft.com/office/drawing/2014/main" id="{CBFE5C32-DCFA-45D0-96B8-3274CDD694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892B40-CC24-44D0-A253-CA0ADE2ECFAD}"/>
              </a:ext>
            </a:extLst>
          </p:cNvPr>
          <p:cNvSpPr>
            <a:spLocks noGrp="1"/>
          </p:cNvSpPr>
          <p:nvPr>
            <p:ph type="sldNum" sz="quarter" idx="12"/>
          </p:nvPr>
        </p:nvSpPr>
        <p:spPr/>
        <p:txBody>
          <a:bodyPr/>
          <a:lstStyle/>
          <a:p>
            <a:fld id="{CC33A795-B6C9-487A-949B-7FB65811B1BD}" type="slidenum">
              <a:rPr lang="en-US" smtClean="0"/>
              <a:t>‹#›</a:t>
            </a:fld>
            <a:endParaRPr lang="en-US"/>
          </a:p>
        </p:txBody>
      </p:sp>
    </p:spTree>
    <p:extLst>
      <p:ext uri="{BB962C8B-B14F-4D97-AF65-F5344CB8AC3E}">
        <p14:creationId xmlns:p14="http://schemas.microsoft.com/office/powerpoint/2010/main" val="4264918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2607D-F6D5-400F-9499-C4CBD813AC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E6A5F9-6B3C-4277-BDC0-5310FB3C5E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DCD8991-F2A8-4E98-B974-D7B300DA90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F72B7-DA18-455F-B54C-D8CE0FFE9008}"/>
              </a:ext>
            </a:extLst>
          </p:cNvPr>
          <p:cNvSpPr>
            <a:spLocks noGrp="1"/>
          </p:cNvSpPr>
          <p:nvPr>
            <p:ph type="dt" sz="half" idx="10"/>
          </p:nvPr>
        </p:nvSpPr>
        <p:spPr/>
        <p:txBody>
          <a:bodyPr/>
          <a:lstStyle/>
          <a:p>
            <a:fld id="{DAB9D102-D472-4B00-90FB-86177E48F6E5}" type="datetimeFigureOut">
              <a:rPr lang="en-US" smtClean="0"/>
              <a:t>10/1/2019</a:t>
            </a:fld>
            <a:endParaRPr lang="en-US"/>
          </a:p>
        </p:txBody>
      </p:sp>
      <p:sp>
        <p:nvSpPr>
          <p:cNvPr id="6" name="Footer Placeholder 5">
            <a:extLst>
              <a:ext uri="{FF2B5EF4-FFF2-40B4-BE49-F238E27FC236}">
                <a16:creationId xmlns:a16="http://schemas.microsoft.com/office/drawing/2014/main" id="{666A6862-73C9-45B4-BF00-7BAED235F2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61214F-3CE2-45CD-84D2-BB05C8C53C1F}"/>
              </a:ext>
            </a:extLst>
          </p:cNvPr>
          <p:cNvSpPr>
            <a:spLocks noGrp="1"/>
          </p:cNvSpPr>
          <p:nvPr>
            <p:ph type="sldNum" sz="quarter" idx="12"/>
          </p:nvPr>
        </p:nvSpPr>
        <p:spPr/>
        <p:txBody>
          <a:bodyPr/>
          <a:lstStyle/>
          <a:p>
            <a:fld id="{CC33A795-B6C9-487A-949B-7FB65811B1BD}" type="slidenum">
              <a:rPr lang="en-US" smtClean="0"/>
              <a:t>‹#›</a:t>
            </a:fld>
            <a:endParaRPr lang="en-US"/>
          </a:p>
        </p:txBody>
      </p:sp>
    </p:spTree>
    <p:extLst>
      <p:ext uri="{BB962C8B-B14F-4D97-AF65-F5344CB8AC3E}">
        <p14:creationId xmlns:p14="http://schemas.microsoft.com/office/powerpoint/2010/main" val="2939066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2C3F7-47D2-4D46-A386-B7BA03C125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DC2737-F501-4BF3-B9F5-EB37989447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90395D-CD21-4D9D-8166-E48AE4C5A7CB}"/>
              </a:ext>
            </a:extLst>
          </p:cNvPr>
          <p:cNvSpPr>
            <a:spLocks noGrp="1"/>
          </p:cNvSpPr>
          <p:nvPr>
            <p:ph type="dt" sz="half" idx="10"/>
          </p:nvPr>
        </p:nvSpPr>
        <p:spPr/>
        <p:txBody>
          <a:bodyPr/>
          <a:lstStyle/>
          <a:p>
            <a:fld id="{DAB9D102-D472-4B00-90FB-86177E48F6E5}" type="datetimeFigureOut">
              <a:rPr lang="en-US" smtClean="0"/>
              <a:t>10/1/2019</a:t>
            </a:fld>
            <a:endParaRPr lang="en-US"/>
          </a:p>
        </p:txBody>
      </p:sp>
      <p:sp>
        <p:nvSpPr>
          <p:cNvPr id="5" name="Footer Placeholder 4">
            <a:extLst>
              <a:ext uri="{FF2B5EF4-FFF2-40B4-BE49-F238E27FC236}">
                <a16:creationId xmlns:a16="http://schemas.microsoft.com/office/drawing/2014/main" id="{4FFA3778-9661-457E-A19D-D1B92322D8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04CF39-C367-4928-B818-DFBB4272B09C}"/>
              </a:ext>
            </a:extLst>
          </p:cNvPr>
          <p:cNvSpPr>
            <a:spLocks noGrp="1"/>
          </p:cNvSpPr>
          <p:nvPr>
            <p:ph type="sldNum" sz="quarter" idx="12"/>
          </p:nvPr>
        </p:nvSpPr>
        <p:spPr/>
        <p:txBody>
          <a:bodyPr/>
          <a:lstStyle/>
          <a:p>
            <a:fld id="{CC33A795-B6C9-487A-949B-7FB65811B1BD}" type="slidenum">
              <a:rPr lang="en-US" smtClean="0"/>
              <a:t>‹#›</a:t>
            </a:fld>
            <a:endParaRPr lang="en-US"/>
          </a:p>
        </p:txBody>
      </p:sp>
    </p:spTree>
    <p:extLst>
      <p:ext uri="{BB962C8B-B14F-4D97-AF65-F5344CB8AC3E}">
        <p14:creationId xmlns:p14="http://schemas.microsoft.com/office/powerpoint/2010/main" val="3407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BD5D01-CBD5-4732-9F76-744602BCF8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2A323C-CE64-496F-96FD-A8A882908F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8AB0C3-67AB-405F-BF2A-0E15D349F77D}"/>
              </a:ext>
            </a:extLst>
          </p:cNvPr>
          <p:cNvSpPr>
            <a:spLocks noGrp="1"/>
          </p:cNvSpPr>
          <p:nvPr>
            <p:ph type="dt" sz="half" idx="10"/>
          </p:nvPr>
        </p:nvSpPr>
        <p:spPr/>
        <p:txBody>
          <a:bodyPr/>
          <a:lstStyle/>
          <a:p>
            <a:fld id="{DAB9D102-D472-4B00-90FB-86177E48F6E5}" type="datetimeFigureOut">
              <a:rPr lang="en-US" smtClean="0"/>
              <a:t>10/1/2019</a:t>
            </a:fld>
            <a:endParaRPr lang="en-US"/>
          </a:p>
        </p:txBody>
      </p:sp>
      <p:sp>
        <p:nvSpPr>
          <p:cNvPr id="5" name="Footer Placeholder 4">
            <a:extLst>
              <a:ext uri="{FF2B5EF4-FFF2-40B4-BE49-F238E27FC236}">
                <a16:creationId xmlns:a16="http://schemas.microsoft.com/office/drawing/2014/main" id="{260281AB-ACC6-4BA3-B63E-95BB3ABED7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5224EA-D64A-4875-803F-37F54D83729D}"/>
              </a:ext>
            </a:extLst>
          </p:cNvPr>
          <p:cNvSpPr>
            <a:spLocks noGrp="1"/>
          </p:cNvSpPr>
          <p:nvPr>
            <p:ph type="sldNum" sz="quarter" idx="12"/>
          </p:nvPr>
        </p:nvSpPr>
        <p:spPr/>
        <p:txBody>
          <a:bodyPr/>
          <a:lstStyle/>
          <a:p>
            <a:fld id="{CC33A795-B6C9-487A-949B-7FB65811B1BD}" type="slidenum">
              <a:rPr lang="en-US" smtClean="0"/>
              <a:t>‹#›</a:t>
            </a:fld>
            <a:endParaRPr lang="en-US"/>
          </a:p>
        </p:txBody>
      </p:sp>
    </p:spTree>
    <p:extLst>
      <p:ext uri="{BB962C8B-B14F-4D97-AF65-F5344CB8AC3E}">
        <p14:creationId xmlns:p14="http://schemas.microsoft.com/office/powerpoint/2010/main" val="3401305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310DB1-4E51-472A-879F-60EF3D7695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E3A6B3-F22C-4ABC-9A34-9D997244F1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25946A-4B58-4B17-9682-AAE89189C9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B9D102-D472-4B00-90FB-86177E48F6E5}" type="datetimeFigureOut">
              <a:rPr lang="en-US" smtClean="0"/>
              <a:t>10/1/2019</a:t>
            </a:fld>
            <a:endParaRPr lang="en-US"/>
          </a:p>
        </p:txBody>
      </p:sp>
      <p:sp>
        <p:nvSpPr>
          <p:cNvPr id="5" name="Footer Placeholder 4">
            <a:extLst>
              <a:ext uri="{FF2B5EF4-FFF2-40B4-BE49-F238E27FC236}">
                <a16:creationId xmlns:a16="http://schemas.microsoft.com/office/drawing/2014/main" id="{461F894E-C9EB-4F28-AD1B-74F0A1E7DC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5465645-4CC4-42E0-802E-74FA9F2ABC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33A795-B6C9-487A-949B-7FB65811B1BD}" type="slidenum">
              <a:rPr lang="en-US" smtClean="0"/>
              <a:t>‹#›</a:t>
            </a:fld>
            <a:endParaRPr lang="en-US"/>
          </a:p>
        </p:txBody>
      </p:sp>
    </p:spTree>
    <p:extLst>
      <p:ext uri="{BB962C8B-B14F-4D97-AF65-F5344CB8AC3E}">
        <p14:creationId xmlns:p14="http://schemas.microsoft.com/office/powerpoint/2010/main" val="4112720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tudy.com/academy/lesson/what-are-greenhouse-gases-lesson-for-kids.html" TargetMode="External"/><Relationship Id="rId2" Type="http://schemas.openxmlformats.org/officeDocument/2006/relationships/hyperlink" Target="https://www.britannica.com/science/greenhouse-gas" TargetMode="Externa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notrickszone.com/wp-content/uploads/2019/08/Greta.png"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batcon.org/pdfs/bathouses/MosquitoControl.pdf" TargetMode="External"/><Relationship Id="rId2" Type="http://schemas.openxmlformats.org/officeDocument/2006/relationships/hyperlink" Target="http://www.sciencedirect.com/science/article/pii/S0006320713003522" TargetMode="Externa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nytimes.com/news-event/un-climate-change-conference?module=inline" TargetMode="External"/><Relationship Id="rId2" Type="http://schemas.openxmlformats.org/officeDocument/2006/relationships/hyperlink" Target="http://endcoal.org/tracker/"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9B2AB-D753-41C5-88B4-61D1D6B5CF16}"/>
              </a:ext>
            </a:extLst>
          </p:cNvPr>
          <p:cNvSpPr>
            <a:spLocks noGrp="1"/>
          </p:cNvSpPr>
          <p:nvPr>
            <p:ph type="ctrTitle"/>
          </p:nvPr>
        </p:nvSpPr>
        <p:spPr>
          <a:xfrm>
            <a:off x="1524000" y="812800"/>
            <a:ext cx="9144000" cy="3810000"/>
          </a:xfrm>
        </p:spPr>
        <p:txBody>
          <a:bodyPr>
            <a:normAutofit fontScale="90000"/>
          </a:bodyPr>
          <a:lstStyle/>
          <a:p>
            <a:r>
              <a:rPr lang="en-US" dirty="0">
                <a:latin typeface="Calibri" panose="020F0502020204030204" pitchFamily="34" charset="0"/>
                <a:cs typeface="Calibri" panose="020F0502020204030204" pitchFamily="34" charset="0"/>
              </a:rPr>
              <a:t>Science, Not Scare Stories</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Documented Facts vs. Mass Hysteria and Political Dogmatism</a:t>
            </a:r>
            <a:br>
              <a:rPr lang="en-US"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October 2, 2019</a:t>
            </a:r>
            <a:br>
              <a:rPr lang="en-US" sz="3600"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BOS Albemarle County, VA</a:t>
            </a:r>
            <a:endParaRPr lang="en-US"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BD8143B7-DEBE-48F3-B529-B8A675D9AA12}"/>
              </a:ext>
            </a:extLst>
          </p:cNvPr>
          <p:cNvSpPr>
            <a:spLocks noGrp="1"/>
          </p:cNvSpPr>
          <p:nvPr>
            <p:ph type="subTitle" idx="1"/>
          </p:nvPr>
        </p:nvSpPr>
        <p:spPr>
          <a:xfrm>
            <a:off x="1524000" y="4965700"/>
            <a:ext cx="9144000" cy="1615440"/>
          </a:xfrm>
        </p:spPr>
        <p:txBody>
          <a:bodyPr>
            <a:normAutofit fontScale="85000" lnSpcReduction="10000"/>
          </a:bodyPr>
          <a:lstStyle/>
          <a:p>
            <a:r>
              <a:rPr lang="en-US" sz="3200" dirty="0"/>
              <a:t>Charles G. Battig, M.S.,M.D.</a:t>
            </a:r>
          </a:p>
          <a:p>
            <a:r>
              <a:rPr lang="en-US" sz="3200" i="1" dirty="0"/>
              <a:t>Virginia Scientists and Engineers for Energy and Environment</a:t>
            </a:r>
          </a:p>
          <a:p>
            <a:r>
              <a:rPr lang="en-US" sz="3200" i="1" dirty="0"/>
              <a:t> CO2 Coalition</a:t>
            </a:r>
          </a:p>
        </p:txBody>
      </p:sp>
    </p:spTree>
    <p:extLst>
      <p:ext uri="{BB962C8B-B14F-4D97-AF65-F5344CB8AC3E}">
        <p14:creationId xmlns:p14="http://schemas.microsoft.com/office/powerpoint/2010/main" val="1124200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299FA-C14D-4326-BACC-BD16C624DF2A}"/>
              </a:ext>
            </a:extLst>
          </p:cNvPr>
          <p:cNvSpPr>
            <a:spLocks noGrp="1"/>
          </p:cNvSpPr>
          <p:nvPr>
            <p:ph type="title"/>
          </p:nvPr>
        </p:nvSpPr>
        <p:spPr/>
        <p:txBody>
          <a:bodyPr/>
          <a:lstStyle/>
          <a:p>
            <a:pPr algn="ctr"/>
            <a:r>
              <a:rPr lang="en-US" dirty="0"/>
              <a:t>Current Climate  Change Hysteria Precedents</a:t>
            </a:r>
          </a:p>
        </p:txBody>
      </p:sp>
      <p:sp>
        <p:nvSpPr>
          <p:cNvPr id="4" name="Content Placeholder 3">
            <a:extLst>
              <a:ext uri="{FF2B5EF4-FFF2-40B4-BE49-F238E27FC236}">
                <a16:creationId xmlns:a16="http://schemas.microsoft.com/office/drawing/2014/main" id="{8E4EEF48-EAD3-4110-AD58-906EE736EC04}"/>
              </a:ext>
            </a:extLst>
          </p:cNvPr>
          <p:cNvSpPr>
            <a:spLocks noGrp="1"/>
          </p:cNvSpPr>
          <p:nvPr>
            <p:ph sz="half" idx="2"/>
          </p:nvPr>
        </p:nvSpPr>
        <p:spPr/>
        <p:txBody>
          <a:bodyPr/>
          <a:lstStyle/>
          <a:p>
            <a:pPr marL="0" indent="0" algn="ctr">
              <a:buNone/>
            </a:pPr>
            <a:r>
              <a:rPr lang="en-US" dirty="0"/>
              <a:t>Charles MacKay’s Book 1841</a:t>
            </a:r>
          </a:p>
          <a:p>
            <a:pPr marL="0" indent="0" algn="ctr">
              <a:buNone/>
            </a:pPr>
            <a:endParaRPr lang="en-US" dirty="0"/>
          </a:p>
          <a:p>
            <a:pPr>
              <a:buFont typeface="Wingdings" panose="05000000000000000000" pitchFamily="2" charset="2"/>
              <a:buChar char="ü"/>
            </a:pPr>
            <a:r>
              <a:rPr lang="en-US" dirty="0"/>
              <a:t>Tulipomania</a:t>
            </a:r>
          </a:p>
          <a:p>
            <a:pPr>
              <a:buFont typeface="Wingdings" panose="05000000000000000000" pitchFamily="2" charset="2"/>
              <a:buChar char="ü"/>
            </a:pPr>
            <a:r>
              <a:rPr lang="en-US" dirty="0"/>
              <a:t>Witch Mania and Burning</a:t>
            </a:r>
          </a:p>
          <a:p>
            <a:pPr>
              <a:buFont typeface="Wingdings" panose="05000000000000000000" pitchFamily="2" charset="2"/>
              <a:buChar char="ü"/>
            </a:pPr>
            <a:r>
              <a:rPr lang="en-US" dirty="0"/>
              <a:t>Love of the Marvelous and Disbelief of the True…</a:t>
            </a:r>
          </a:p>
        </p:txBody>
      </p:sp>
      <p:pic>
        <p:nvPicPr>
          <p:cNvPr id="2050" name="Picture 2">
            <a:extLst>
              <a:ext uri="{FF2B5EF4-FFF2-40B4-BE49-F238E27FC236}">
                <a16:creationId xmlns:a16="http://schemas.microsoft.com/office/drawing/2014/main" id="{8A2C8109-F865-4547-A5A3-A63B84AE04F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079500" y="1825624"/>
            <a:ext cx="4375150" cy="443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50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F95B2-B564-4A7F-BCD7-3EDFDEAB5E84}"/>
              </a:ext>
            </a:extLst>
          </p:cNvPr>
          <p:cNvSpPr>
            <a:spLocks noGrp="1"/>
          </p:cNvSpPr>
          <p:nvPr>
            <p:ph type="title"/>
          </p:nvPr>
        </p:nvSpPr>
        <p:spPr>
          <a:xfrm>
            <a:off x="838200" y="681037"/>
            <a:ext cx="10515600" cy="1554163"/>
          </a:xfrm>
        </p:spPr>
        <p:txBody>
          <a:bodyPr>
            <a:normAutofit fontScale="90000"/>
          </a:bodyPr>
          <a:lstStyle/>
          <a:p>
            <a:pPr algn="ctr"/>
            <a:r>
              <a:rPr lang="en-US" dirty="0">
                <a:latin typeface="+mn-lt"/>
              </a:rPr>
              <a:t>U. N. Officials State That The Climate Crisis Has Nothing To Do With The Climate, and Everything To Do With  Global Economic Power</a:t>
            </a:r>
            <a:br>
              <a:rPr lang="en-US" dirty="0"/>
            </a:br>
            <a:endParaRPr lang="en-US" dirty="0"/>
          </a:p>
        </p:txBody>
      </p:sp>
      <p:sp>
        <p:nvSpPr>
          <p:cNvPr id="3" name="Content Placeholder 2">
            <a:extLst>
              <a:ext uri="{FF2B5EF4-FFF2-40B4-BE49-F238E27FC236}">
                <a16:creationId xmlns:a16="http://schemas.microsoft.com/office/drawing/2014/main" id="{61FEBCDC-D7D0-4865-A20F-8D20D03ED897}"/>
              </a:ext>
            </a:extLst>
          </p:cNvPr>
          <p:cNvSpPr>
            <a:spLocks noGrp="1"/>
          </p:cNvSpPr>
          <p:nvPr>
            <p:ph sz="half" idx="1"/>
          </p:nvPr>
        </p:nvSpPr>
        <p:spPr>
          <a:xfrm>
            <a:off x="901700" y="2311400"/>
            <a:ext cx="5181600" cy="4197349"/>
          </a:xfrm>
        </p:spPr>
        <p:txBody>
          <a:bodyPr>
            <a:normAutofit/>
          </a:bodyPr>
          <a:lstStyle/>
          <a:p>
            <a:pPr marL="0" indent="0">
              <a:buNone/>
            </a:pPr>
            <a:r>
              <a:rPr lang="en-US" dirty="0"/>
              <a:t>"One has to free oneself from the illusion that international climate policy is environmental policy. This has almost nothing to do with the environmental policy anymore“ “We redistribute de facto the world's wealth by climate policy," said Edenhofer. (2010)</a:t>
            </a:r>
          </a:p>
          <a:p>
            <a:pPr marL="0" indent="0">
              <a:buNone/>
            </a:pPr>
            <a:r>
              <a:rPr lang="en-US" sz="1800" dirty="0"/>
              <a:t>From 2004-2008,  </a:t>
            </a:r>
            <a:r>
              <a:rPr lang="en-US" sz="1800" dirty="0" err="1"/>
              <a:t>Ottmar</a:t>
            </a:r>
            <a:r>
              <a:rPr lang="en-US" sz="1800" dirty="0"/>
              <a:t> Edenhofer was a lead author for the Fourth Assessment Report of the Intergovernmental Panel on Climate Change (IPCC)</a:t>
            </a:r>
          </a:p>
        </p:txBody>
      </p:sp>
      <p:sp>
        <p:nvSpPr>
          <p:cNvPr id="4" name="Content Placeholder 3">
            <a:extLst>
              <a:ext uri="{FF2B5EF4-FFF2-40B4-BE49-F238E27FC236}">
                <a16:creationId xmlns:a16="http://schemas.microsoft.com/office/drawing/2014/main" id="{B3C2ACB0-D81A-4EF4-8477-44C120D90EA7}"/>
              </a:ext>
            </a:extLst>
          </p:cNvPr>
          <p:cNvSpPr>
            <a:spLocks noGrp="1"/>
          </p:cNvSpPr>
          <p:nvPr>
            <p:ph sz="half" idx="2"/>
          </p:nvPr>
        </p:nvSpPr>
        <p:spPr>
          <a:xfrm>
            <a:off x="6172200" y="2311399"/>
            <a:ext cx="5181600" cy="3865563"/>
          </a:xfrm>
        </p:spPr>
        <p:txBody>
          <a:bodyPr>
            <a:normAutofit/>
          </a:bodyPr>
          <a:lstStyle/>
          <a:p>
            <a:pPr marL="0" indent="0">
              <a:buNone/>
            </a:pPr>
            <a:r>
              <a:rPr lang="en-US" dirty="0"/>
              <a:t> "This is probably the most difficult task we have ever given ourselves, which is to intentionally transform the economic development model, for the first time in human history.“</a:t>
            </a:r>
          </a:p>
          <a:p>
            <a:pPr marL="0" indent="0">
              <a:buNone/>
            </a:pPr>
            <a:r>
              <a:rPr lang="en-US" sz="1800" dirty="0"/>
              <a:t>Christiana Figueres, the Executive Secretary of the United Nations Framework Convention on Climate Change (UNFCCC),</a:t>
            </a:r>
          </a:p>
        </p:txBody>
      </p:sp>
    </p:spTree>
    <p:extLst>
      <p:ext uri="{BB962C8B-B14F-4D97-AF65-F5344CB8AC3E}">
        <p14:creationId xmlns:p14="http://schemas.microsoft.com/office/powerpoint/2010/main" val="146642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FE63B-9238-46AD-9A15-1CDC0B5ACC3F}"/>
              </a:ext>
            </a:extLst>
          </p:cNvPr>
          <p:cNvSpPr>
            <a:spLocks noGrp="1"/>
          </p:cNvSpPr>
          <p:nvPr>
            <p:ph type="title"/>
          </p:nvPr>
        </p:nvSpPr>
        <p:spPr>
          <a:xfrm>
            <a:off x="838200" y="365125"/>
            <a:ext cx="10515600" cy="1949450"/>
          </a:xfrm>
        </p:spPr>
        <p:txBody>
          <a:bodyPr anchor="b">
            <a:normAutofit fontScale="90000"/>
          </a:bodyPr>
          <a:lstStyle/>
          <a:p>
            <a:pPr algn="ctr"/>
            <a:br>
              <a:rPr lang="en-US" dirty="0"/>
            </a:br>
            <a:r>
              <a:rPr lang="en-US" sz="4000" dirty="0">
                <a:latin typeface="+mn-lt"/>
              </a:rPr>
              <a:t>Climate Crisis Hysteria Based on False Claims</a:t>
            </a:r>
            <a:br>
              <a:rPr lang="en-US" sz="4000" dirty="0">
                <a:latin typeface="+mn-lt"/>
              </a:rPr>
            </a:br>
            <a:r>
              <a:rPr lang="en-US" sz="4000" dirty="0">
                <a:latin typeface="+mn-lt"/>
              </a:rPr>
              <a:t>Climate Computers Produce What Programmers Want</a:t>
            </a:r>
            <a:br>
              <a:rPr lang="en-US" sz="4000" dirty="0"/>
            </a:br>
            <a:br>
              <a:rPr lang="en-US" dirty="0"/>
            </a:br>
            <a:r>
              <a:rPr lang="en-US" sz="3200" b="1" dirty="0"/>
              <a:t>UN IPCC Climate Computer Predictions Fail the Actual Observations</a:t>
            </a:r>
            <a:endParaRPr lang="en-US" b="1" dirty="0"/>
          </a:p>
        </p:txBody>
      </p:sp>
      <p:pic>
        <p:nvPicPr>
          <p:cNvPr id="11266" name="Picture 2">
            <a:extLst>
              <a:ext uri="{FF2B5EF4-FFF2-40B4-BE49-F238E27FC236}">
                <a16:creationId xmlns:a16="http://schemas.microsoft.com/office/drawing/2014/main" id="{FE06E66D-BBA6-424C-99AE-0132DB2EFF8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33430" y="2314575"/>
            <a:ext cx="632514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051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A1465-1713-4C0F-A67B-ED1EF054F875}"/>
              </a:ext>
            </a:extLst>
          </p:cNvPr>
          <p:cNvSpPr>
            <a:spLocks noGrp="1"/>
          </p:cNvSpPr>
          <p:nvPr>
            <p:ph type="title"/>
          </p:nvPr>
        </p:nvSpPr>
        <p:spPr/>
        <p:txBody>
          <a:bodyPr>
            <a:normAutofit fontScale="90000"/>
          </a:bodyPr>
          <a:lstStyle/>
          <a:p>
            <a:pPr algn="ctr"/>
            <a:r>
              <a:rPr lang="en-US" dirty="0">
                <a:latin typeface="+mn-lt"/>
              </a:rPr>
              <a:t>Greenhouse Gases</a:t>
            </a:r>
            <a:br>
              <a:rPr lang="en-US" dirty="0">
                <a:latin typeface="+mn-lt"/>
              </a:rPr>
            </a:br>
            <a:r>
              <a:rPr lang="en-US" dirty="0">
                <a:latin typeface="+mn-lt"/>
              </a:rPr>
              <a:t>Science Facts vs. School Indoctrination</a:t>
            </a:r>
            <a:br>
              <a:rPr lang="en-US" dirty="0">
                <a:latin typeface="+mn-lt"/>
              </a:rPr>
            </a:br>
            <a:endParaRPr lang="en-US" sz="2000" dirty="0">
              <a:latin typeface="+mn-lt"/>
            </a:endParaRPr>
          </a:p>
        </p:txBody>
      </p:sp>
      <p:sp>
        <p:nvSpPr>
          <p:cNvPr id="3" name="Text Placeholder 2">
            <a:extLst>
              <a:ext uri="{FF2B5EF4-FFF2-40B4-BE49-F238E27FC236}">
                <a16:creationId xmlns:a16="http://schemas.microsoft.com/office/drawing/2014/main" id="{0B1925B4-E70A-4261-BFD7-884A9C35E08D}"/>
              </a:ext>
            </a:extLst>
          </p:cNvPr>
          <p:cNvSpPr>
            <a:spLocks noGrp="1"/>
          </p:cNvSpPr>
          <p:nvPr>
            <p:ph type="body" idx="1"/>
          </p:nvPr>
        </p:nvSpPr>
        <p:spPr>
          <a:xfrm>
            <a:off x="839788" y="1606550"/>
            <a:ext cx="5157787" cy="1163637"/>
          </a:xfrm>
        </p:spPr>
        <p:txBody>
          <a:bodyPr>
            <a:normAutofit fontScale="92500"/>
          </a:bodyPr>
          <a:lstStyle/>
          <a:p>
            <a:pPr algn="ctr"/>
            <a:r>
              <a:rPr lang="en-US" sz="2900" dirty="0"/>
              <a:t>Science: Number One Greenhouse Gas is Water Vapor</a:t>
            </a:r>
          </a:p>
          <a:p>
            <a:pPr algn="ctr"/>
            <a:r>
              <a:rPr lang="en-US" sz="1500" dirty="0">
                <a:hlinkClick r:id="rId2"/>
              </a:rPr>
              <a:t>https://www.britannica.com/science/greenhouse-gas</a:t>
            </a:r>
            <a:r>
              <a:rPr lang="en-US" sz="1500" dirty="0"/>
              <a:t>  </a:t>
            </a:r>
            <a:r>
              <a:rPr lang="en-US" sz="1500" dirty="0" err="1"/>
              <a:t>M.Mann</a:t>
            </a:r>
            <a:endParaRPr lang="en-US" sz="1500" dirty="0"/>
          </a:p>
        </p:txBody>
      </p:sp>
      <p:sp>
        <p:nvSpPr>
          <p:cNvPr id="4" name="Content Placeholder 3">
            <a:extLst>
              <a:ext uri="{FF2B5EF4-FFF2-40B4-BE49-F238E27FC236}">
                <a16:creationId xmlns:a16="http://schemas.microsoft.com/office/drawing/2014/main" id="{3513A193-D030-4C8C-9903-8C03E3B61DD5}"/>
              </a:ext>
            </a:extLst>
          </p:cNvPr>
          <p:cNvSpPr>
            <a:spLocks noGrp="1"/>
          </p:cNvSpPr>
          <p:nvPr>
            <p:ph sz="half" idx="2"/>
          </p:nvPr>
        </p:nvSpPr>
        <p:spPr>
          <a:xfrm>
            <a:off x="1131888" y="2428082"/>
            <a:ext cx="5157787" cy="3684588"/>
          </a:xfrm>
        </p:spPr>
        <p:txBody>
          <a:bodyPr anchor="ctr">
            <a:normAutofit/>
          </a:bodyPr>
          <a:lstStyle/>
          <a:p>
            <a:pPr marL="0" indent="0">
              <a:buNone/>
            </a:pPr>
            <a:r>
              <a:rPr lang="en-US" dirty="0"/>
              <a:t>“Water Vapor is the most potent greenhouse gas in the Earth's atmosphere”</a:t>
            </a:r>
          </a:p>
          <a:p>
            <a:pPr marL="0" indent="0">
              <a:buNone/>
            </a:pPr>
            <a:r>
              <a:rPr lang="en-US" b="1" dirty="0"/>
              <a:t>Water vapor</a:t>
            </a:r>
            <a:r>
              <a:rPr lang="en-US" dirty="0"/>
              <a:t> constitutes Earth's most significant </a:t>
            </a:r>
            <a:r>
              <a:rPr lang="en-US" b="1" dirty="0"/>
              <a:t>greenhouse gas</a:t>
            </a:r>
            <a:r>
              <a:rPr lang="en-US" dirty="0"/>
              <a:t>, accounting for about</a:t>
            </a:r>
            <a:r>
              <a:rPr lang="en-US" b="1" dirty="0"/>
              <a:t> 60 to 95%</a:t>
            </a:r>
            <a:r>
              <a:rPr lang="en-US" dirty="0"/>
              <a:t> </a:t>
            </a:r>
            <a:r>
              <a:rPr lang="en-US" b="1" dirty="0"/>
              <a:t>of Earth's greenhouse effect</a:t>
            </a:r>
            <a:r>
              <a:rPr lang="en-US" dirty="0"/>
              <a:t> </a:t>
            </a:r>
          </a:p>
        </p:txBody>
      </p:sp>
      <p:sp>
        <p:nvSpPr>
          <p:cNvPr id="5" name="Text Placeholder 4">
            <a:extLst>
              <a:ext uri="{FF2B5EF4-FFF2-40B4-BE49-F238E27FC236}">
                <a16:creationId xmlns:a16="http://schemas.microsoft.com/office/drawing/2014/main" id="{640143E0-C4B8-4166-B9BA-8E9739E64BB9}"/>
              </a:ext>
            </a:extLst>
          </p:cNvPr>
          <p:cNvSpPr>
            <a:spLocks noGrp="1"/>
          </p:cNvSpPr>
          <p:nvPr>
            <p:ph type="body" sz="quarter" idx="3"/>
          </p:nvPr>
        </p:nvSpPr>
        <p:spPr>
          <a:xfrm>
            <a:off x="6169024" y="1606549"/>
            <a:ext cx="5183188" cy="1163637"/>
          </a:xfrm>
        </p:spPr>
        <p:txBody>
          <a:bodyPr anchor="ctr">
            <a:normAutofit fontScale="92500"/>
          </a:bodyPr>
          <a:lstStyle/>
          <a:p>
            <a:pPr algn="ctr"/>
            <a:r>
              <a:rPr lang="en-US" sz="2900" dirty="0"/>
              <a:t>What Your Kids Are Taught</a:t>
            </a:r>
          </a:p>
          <a:p>
            <a:pPr algn="ctr"/>
            <a:r>
              <a:rPr lang="en-US" sz="2000" dirty="0">
                <a:hlinkClick r:id="rId3"/>
              </a:rPr>
              <a:t>https://study.com/academy/lesson/what-are-greenhouse-gases-lesson-for-kids.html</a:t>
            </a:r>
            <a:endParaRPr lang="en-US" sz="2000" dirty="0"/>
          </a:p>
        </p:txBody>
      </p:sp>
      <p:pic>
        <p:nvPicPr>
          <p:cNvPr id="1026" name="Picture 2" descr="Greenhouse Gases">
            <a:extLst>
              <a:ext uri="{FF2B5EF4-FFF2-40B4-BE49-F238E27FC236}">
                <a16:creationId xmlns:a16="http://schemas.microsoft.com/office/drawing/2014/main" id="{91CAA253-19EF-4CC5-98B7-4722110EC8FE}"/>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6854128" y="2770188"/>
            <a:ext cx="3552632" cy="341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955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3B01B-688D-496B-9CE0-F23F18EBFDA2}"/>
              </a:ext>
            </a:extLst>
          </p:cNvPr>
          <p:cNvSpPr>
            <a:spLocks noGrp="1"/>
          </p:cNvSpPr>
          <p:nvPr>
            <p:ph type="title"/>
          </p:nvPr>
        </p:nvSpPr>
        <p:spPr>
          <a:xfrm>
            <a:off x="838200" y="869950"/>
            <a:ext cx="10515600" cy="1035050"/>
          </a:xfrm>
        </p:spPr>
        <p:txBody>
          <a:bodyPr>
            <a:normAutofit fontScale="90000"/>
          </a:bodyPr>
          <a:lstStyle/>
          <a:p>
            <a:pPr marL="342900" indent="-342900" algn="ctr" fontAlgn="base">
              <a:buFont typeface="Arial" panose="020B0604020202020204" pitchFamily="34" charset="0"/>
              <a:buChar char="•"/>
            </a:pPr>
            <a:br>
              <a:rPr lang="en-US" sz="2000" b="1" dirty="0"/>
            </a:br>
            <a:br>
              <a:rPr lang="en-US" sz="2000" b="1" dirty="0"/>
            </a:br>
            <a:br>
              <a:rPr lang="en-US" sz="2000" b="1" dirty="0"/>
            </a:br>
            <a:br>
              <a:rPr lang="en-US" sz="2000" b="1" dirty="0"/>
            </a:br>
            <a:br>
              <a:rPr lang="en-US" sz="2000" b="1" dirty="0"/>
            </a:br>
            <a:r>
              <a:rPr lang="en-US" sz="3600" b="1" dirty="0"/>
              <a:t>Child Exploitation On Stage  From A Swedish Family  Of Theatrical Professionals Driving Your Children To Needless Anxiety</a:t>
            </a:r>
            <a:br>
              <a:rPr lang="en-US" sz="3600" b="1" dirty="0"/>
            </a:br>
            <a:br>
              <a:rPr lang="en-US" sz="3600" b="1" dirty="0"/>
            </a:br>
            <a:r>
              <a:rPr lang="en-US" sz="3600" b="1" dirty="0"/>
              <a:t> </a:t>
            </a:r>
            <a:br>
              <a:rPr lang="en-US" sz="3100" dirty="0"/>
            </a:br>
            <a:br>
              <a:rPr lang="en-US" dirty="0">
                <a:hlinkClick r:id="rId2"/>
              </a:rPr>
            </a:br>
            <a:endParaRPr lang="en-US" dirty="0"/>
          </a:p>
        </p:txBody>
      </p:sp>
      <p:pic>
        <p:nvPicPr>
          <p:cNvPr id="8" name="Picture 2">
            <a:extLst>
              <a:ext uri="{FF2B5EF4-FFF2-40B4-BE49-F238E27FC236}">
                <a16:creationId xmlns:a16="http://schemas.microsoft.com/office/drawing/2014/main" id="{390E0FAF-373E-4683-A809-8D694F14332E}"/>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1308100" y="1825625"/>
            <a:ext cx="4375150" cy="466725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EF1E87F2-82EE-4CBA-B409-BCE09264C17A}"/>
              </a:ext>
            </a:extLst>
          </p:cNvPr>
          <p:cNvSpPr>
            <a:spLocks noGrp="1"/>
          </p:cNvSpPr>
          <p:nvPr>
            <p:ph sz="half" idx="2"/>
          </p:nvPr>
        </p:nvSpPr>
        <p:spPr>
          <a:xfrm>
            <a:off x="6172200" y="1825624"/>
            <a:ext cx="5181600" cy="4581525"/>
          </a:xfrm>
        </p:spPr>
        <p:txBody>
          <a:bodyPr>
            <a:normAutofit/>
          </a:bodyPr>
          <a:lstStyle/>
          <a:p>
            <a:pPr>
              <a:buFont typeface="Wingdings" panose="05000000000000000000" pitchFamily="2" charset="2"/>
              <a:buChar char="ü"/>
            </a:pPr>
            <a:r>
              <a:rPr lang="en-US" sz="2000" b="0" dirty="0"/>
              <a:t>“The Greta phenomenon has also involved green lobbyists, PR hustlers, eco-academics and a think tank founded by a wealthy former minister in Sweden's Social Democratic government with links to the country's energy companies. These companies are preparing for the biggest bonanza of government contracts in history” </a:t>
            </a:r>
            <a:r>
              <a:rPr lang="en-US" sz="2000" b="0" i="1" dirty="0"/>
              <a:t>NYT Aug. 18 2019</a:t>
            </a:r>
            <a:r>
              <a:rPr lang="en-US" sz="2000" b="0" dirty="0"/>
              <a:t>   </a:t>
            </a:r>
          </a:p>
          <a:p>
            <a:pPr marL="0" indent="0">
              <a:buNone/>
            </a:pPr>
            <a:endParaRPr lang="en-US" sz="2000" b="0" dirty="0"/>
          </a:p>
          <a:p>
            <a:pPr>
              <a:buFont typeface="Wingdings" panose="05000000000000000000" pitchFamily="2" charset="2"/>
              <a:buChar char="ü"/>
            </a:pPr>
            <a:r>
              <a:rPr lang="en-US" sz="2000" dirty="0"/>
              <a:t>Despite CO2 levels rising from 260 ppm to 410 ppm, the country where she resides has continued to record nearly the coldest temperatures of the last 9000 years.</a:t>
            </a:r>
            <a:endParaRPr lang="en-US" sz="2000" b="0" dirty="0"/>
          </a:p>
        </p:txBody>
      </p:sp>
    </p:spTree>
    <p:extLst>
      <p:ext uri="{BB962C8B-B14F-4D97-AF65-F5344CB8AC3E}">
        <p14:creationId xmlns:p14="http://schemas.microsoft.com/office/powerpoint/2010/main" val="3823671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BD726-632B-4EE0-BB00-3AD075D0A030}"/>
              </a:ext>
            </a:extLst>
          </p:cNvPr>
          <p:cNvSpPr>
            <a:spLocks noGrp="1"/>
          </p:cNvSpPr>
          <p:nvPr>
            <p:ph type="title"/>
          </p:nvPr>
        </p:nvSpPr>
        <p:spPr/>
        <p:txBody>
          <a:bodyPr anchor="b">
            <a:normAutofit fontScale="90000"/>
          </a:bodyPr>
          <a:lstStyle/>
          <a:p>
            <a:pPr algn="ctr"/>
            <a:br>
              <a:rPr lang="en-US" b="1" dirty="0"/>
            </a:br>
            <a:r>
              <a:rPr lang="en-US" sz="4000" b="1" dirty="0"/>
              <a:t>No Greta, Sweden and Scandinavia are Not Burning Up</a:t>
            </a:r>
            <a:br>
              <a:rPr lang="en-US" sz="4000" b="1" dirty="0"/>
            </a:br>
            <a:r>
              <a:rPr lang="en-US" sz="4000" b="1" dirty="0"/>
              <a:t>Yes, Climate Change is Normal and Eternal</a:t>
            </a:r>
            <a:endParaRPr lang="en-US" dirty="0"/>
          </a:p>
        </p:txBody>
      </p:sp>
      <p:pic>
        <p:nvPicPr>
          <p:cNvPr id="1026" name="Picture 2" descr="SnÃ¶fall pÃ¥ LÃ¥ngberget. Foto: Dan NorstrÃ¶m.">
            <a:extLst>
              <a:ext uri="{FF2B5EF4-FFF2-40B4-BE49-F238E27FC236}">
                <a16:creationId xmlns:a16="http://schemas.microsoft.com/office/drawing/2014/main" id="{DF151167-970A-402F-B811-0F158A1397A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838200" y="1949450"/>
            <a:ext cx="5181600" cy="4227513"/>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F7705590-1D86-4BE3-BBE2-B9871E5ADA61}"/>
              </a:ext>
            </a:extLst>
          </p:cNvPr>
          <p:cNvSpPr>
            <a:spLocks noGrp="1"/>
          </p:cNvSpPr>
          <p:nvPr>
            <p:ph sz="half" idx="2"/>
          </p:nvPr>
        </p:nvSpPr>
        <p:spPr/>
        <p:txBody>
          <a:bodyPr>
            <a:normAutofit/>
          </a:bodyPr>
          <a:lstStyle/>
          <a:p>
            <a:pPr marL="0" indent="0">
              <a:buNone/>
            </a:pPr>
            <a:r>
              <a:rPr lang="en-US" dirty="0"/>
              <a:t>Winter arrives early in </a:t>
            </a:r>
            <a:r>
              <a:rPr lang="en-US" dirty="0" err="1"/>
              <a:t>Värmland</a:t>
            </a:r>
            <a:r>
              <a:rPr lang="en-US" dirty="0"/>
              <a:t> Sweden, September 17, 2019:</a:t>
            </a:r>
          </a:p>
          <a:p>
            <a:pPr marL="0" indent="0">
              <a:buNone/>
            </a:pPr>
            <a:r>
              <a:rPr lang="en-US" sz="3200" i="1" dirty="0"/>
              <a:t>"</a:t>
            </a:r>
            <a:r>
              <a:rPr lang="en-US" sz="2400" i="1" dirty="0"/>
              <a:t>I have been here for 20 years and it has never snowed this early," Dan </a:t>
            </a:r>
            <a:r>
              <a:rPr lang="en-US" sz="2400" i="1" dirty="0" err="1"/>
              <a:t>Nordström</a:t>
            </a:r>
            <a:r>
              <a:rPr lang="en-US" sz="2400" i="1" dirty="0"/>
              <a:t> at </a:t>
            </a:r>
            <a:r>
              <a:rPr lang="en-US" sz="2400" i="1" dirty="0" err="1"/>
              <a:t>Långberget</a:t>
            </a:r>
            <a:r>
              <a:rPr lang="en-US" sz="2400" i="1" dirty="0"/>
              <a:t> told media</a:t>
            </a:r>
          </a:p>
          <a:p>
            <a:pPr marL="0" indent="0">
              <a:buNone/>
            </a:pPr>
            <a:r>
              <a:rPr lang="en-US" dirty="0"/>
              <a:t>Also in Norway: </a:t>
            </a:r>
            <a:r>
              <a:rPr lang="en-US" sz="2400" i="1" dirty="0"/>
              <a:t>Winter came early over the weekend, with stormy weather dumping up to 20 centimeters of snow in some areas of the mountains while also wreaking havoc over wide areas of </a:t>
            </a:r>
            <a:r>
              <a:rPr lang="en-US" sz="2400" i="1" dirty="0" err="1"/>
              <a:t>Vestlandet</a:t>
            </a:r>
            <a:r>
              <a:rPr lang="en-US" dirty="0"/>
              <a:t> </a:t>
            </a:r>
            <a:endParaRPr lang="en-US" sz="2000" i="1" dirty="0"/>
          </a:p>
        </p:txBody>
      </p:sp>
    </p:spTree>
    <p:extLst>
      <p:ext uri="{BB962C8B-B14F-4D97-AF65-F5344CB8AC3E}">
        <p14:creationId xmlns:p14="http://schemas.microsoft.com/office/powerpoint/2010/main" val="2503180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8EF91-0926-4DE4-A3DF-73F19E5166EA}"/>
              </a:ext>
            </a:extLst>
          </p:cNvPr>
          <p:cNvSpPr>
            <a:spLocks noGrp="1"/>
          </p:cNvSpPr>
          <p:nvPr>
            <p:ph type="title"/>
          </p:nvPr>
        </p:nvSpPr>
        <p:spPr/>
        <p:txBody>
          <a:bodyPr>
            <a:normAutofit fontScale="90000"/>
          </a:bodyPr>
          <a:lstStyle/>
          <a:p>
            <a:pPr algn="ctr"/>
            <a:br>
              <a:rPr lang="en-US" dirty="0"/>
            </a:br>
            <a:br>
              <a:rPr lang="en-US" dirty="0"/>
            </a:br>
            <a:br>
              <a:rPr lang="en-US" dirty="0"/>
            </a:br>
            <a:r>
              <a:rPr lang="en-US" dirty="0">
                <a:latin typeface="Calibri" panose="020F0502020204030204" pitchFamily="34" charset="0"/>
                <a:cs typeface="Calibri" panose="020F0502020204030204" pitchFamily="34" charset="0"/>
              </a:rPr>
              <a:t>Concern for Children, Yes</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What About These African Kids  Mining Rare Earth Minerals And Their Mothers? Will They  Even Live To 2050 ?</a:t>
            </a:r>
            <a:br>
              <a:rPr lang="en-US" dirty="0">
                <a:latin typeface="Calibri" panose="020F0502020204030204" pitchFamily="34" charset="0"/>
                <a:cs typeface="Calibri" panose="020F0502020204030204" pitchFamily="34" charset="0"/>
              </a:rPr>
            </a:br>
            <a:r>
              <a:rPr lang="en-US" sz="1800" b="1" dirty="0"/>
              <a:t>“</a:t>
            </a:r>
            <a:r>
              <a:rPr lang="en-US" sz="1600" b="1" dirty="0"/>
              <a:t>The glamourous shop displays and marketing of state of the art technologies are a stark contrast to the children carrying bags of rocks, and miners in narrow manmade tunnels risking permanent lung damage.”</a:t>
            </a:r>
            <a:br>
              <a:rPr lang="en-US" sz="1600" b="1" dirty="0"/>
            </a:br>
            <a:r>
              <a:rPr lang="en-US" sz="1600" b="1" dirty="0"/>
              <a:t>Mark </a:t>
            </a:r>
            <a:r>
              <a:rPr lang="en-US" sz="1600" b="1" dirty="0" err="1"/>
              <a:t>Dummett</a:t>
            </a:r>
            <a:r>
              <a:rPr lang="en-US" sz="1600" b="1" dirty="0"/>
              <a:t>, Business &amp; Human Rights Researcher at Amnesty International</a:t>
            </a:r>
            <a:br>
              <a:rPr lang="en-US" dirty="0"/>
            </a:br>
            <a:endParaRPr lang="en-US" dirty="0"/>
          </a:p>
        </p:txBody>
      </p:sp>
      <p:pic>
        <p:nvPicPr>
          <p:cNvPr id="1026" name="Picture 2" descr="Hard labour: Panning for rare minerals for 12-hours a day, this miner is covered head to foot in the ore-laden mud. It may seem unbelievable, but he is searching for a mineral which will power the most 21st century of items, the smartphone">
            <a:extLst>
              <a:ext uri="{FF2B5EF4-FFF2-40B4-BE49-F238E27FC236}">
                <a16:creationId xmlns:a16="http://schemas.microsoft.com/office/drawing/2014/main" id="{1217FBCA-EF6C-43C8-BBB7-CEC6AA2864A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97243" y="3079749"/>
            <a:ext cx="5394313" cy="341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061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24D2E-741B-4241-B96B-795E8C979F4D}"/>
              </a:ext>
            </a:extLst>
          </p:cNvPr>
          <p:cNvSpPr>
            <a:spLocks noGrp="1"/>
          </p:cNvSpPr>
          <p:nvPr>
            <p:ph type="title"/>
          </p:nvPr>
        </p:nvSpPr>
        <p:spPr/>
        <p:txBody>
          <a:bodyPr/>
          <a:lstStyle/>
          <a:p>
            <a:pPr algn="ctr"/>
            <a:r>
              <a:rPr lang="en-US" dirty="0">
                <a:latin typeface="+mn-lt"/>
              </a:rPr>
              <a:t>Wind Turbines Slaughter Birds and Lead To Loss of Natural Ecological Balance</a:t>
            </a:r>
          </a:p>
        </p:txBody>
      </p:sp>
      <p:sp>
        <p:nvSpPr>
          <p:cNvPr id="3" name="Text Placeholder 2">
            <a:extLst>
              <a:ext uri="{FF2B5EF4-FFF2-40B4-BE49-F238E27FC236}">
                <a16:creationId xmlns:a16="http://schemas.microsoft.com/office/drawing/2014/main" id="{D3D32D23-D11D-41B6-8FEC-56300B8C24BD}"/>
              </a:ext>
            </a:extLst>
          </p:cNvPr>
          <p:cNvSpPr>
            <a:spLocks noGrp="1"/>
          </p:cNvSpPr>
          <p:nvPr>
            <p:ph type="body" idx="1"/>
          </p:nvPr>
        </p:nvSpPr>
        <p:spPr>
          <a:xfrm>
            <a:off x="836612" y="1758951"/>
            <a:ext cx="5157787" cy="814387"/>
          </a:xfrm>
        </p:spPr>
        <p:txBody>
          <a:bodyPr>
            <a:normAutofit fontScale="25000" lnSpcReduction="20000"/>
          </a:bodyPr>
          <a:lstStyle/>
          <a:p>
            <a:endParaRPr lang="en-US" sz="34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r>
              <a:rPr lang="en-US" sz="7200" b="0" dirty="0"/>
              <a:t>Red kite agonizing under wind turbine, Spain.</a:t>
            </a:r>
            <a:br>
              <a:rPr lang="en-US" sz="7200" b="0" dirty="0"/>
            </a:br>
            <a:r>
              <a:rPr lang="en-US" sz="7200" b="0" dirty="0"/>
              <a:t>Courtesy of association of ecologists GURELUR, Navarre</a:t>
            </a:r>
            <a:endParaRPr lang="en-US" sz="7200" dirty="0"/>
          </a:p>
          <a:p>
            <a:endParaRPr lang="en-US" sz="4000" b="0" dirty="0"/>
          </a:p>
        </p:txBody>
      </p:sp>
      <p:sp>
        <p:nvSpPr>
          <p:cNvPr id="5" name="Text Placeholder 4">
            <a:extLst>
              <a:ext uri="{FF2B5EF4-FFF2-40B4-BE49-F238E27FC236}">
                <a16:creationId xmlns:a16="http://schemas.microsoft.com/office/drawing/2014/main" id="{A6D7CB42-C414-4A88-8BE3-A4FEEEDCB32F}"/>
              </a:ext>
            </a:extLst>
          </p:cNvPr>
          <p:cNvSpPr>
            <a:spLocks noGrp="1"/>
          </p:cNvSpPr>
          <p:nvPr>
            <p:ph type="body" sz="quarter" idx="3"/>
          </p:nvPr>
        </p:nvSpPr>
        <p:spPr>
          <a:xfrm>
            <a:off x="6096000" y="1568449"/>
            <a:ext cx="5183188" cy="758825"/>
          </a:xfrm>
        </p:spPr>
        <p:txBody>
          <a:bodyPr anchor="ctr">
            <a:normAutofit fontScale="25000" lnSpcReduction="20000"/>
          </a:bodyPr>
          <a:lstStyle/>
          <a:p>
            <a:r>
              <a:rPr lang="en-US" sz="200" dirty="0" err="1"/>
              <a:t>Incr</a:t>
            </a:r>
            <a:endParaRPr lang="en-US" sz="200" dirty="0"/>
          </a:p>
        </p:txBody>
      </p:sp>
      <p:sp>
        <p:nvSpPr>
          <p:cNvPr id="6" name="Content Placeholder 5">
            <a:extLst>
              <a:ext uri="{FF2B5EF4-FFF2-40B4-BE49-F238E27FC236}">
                <a16:creationId xmlns:a16="http://schemas.microsoft.com/office/drawing/2014/main" id="{297DB2BD-A3AC-4BC4-9334-F135E9E23911}"/>
              </a:ext>
            </a:extLst>
          </p:cNvPr>
          <p:cNvSpPr>
            <a:spLocks noGrp="1"/>
          </p:cNvSpPr>
          <p:nvPr>
            <p:ph sz="quarter" idx="4"/>
          </p:nvPr>
        </p:nvSpPr>
        <p:spPr>
          <a:xfrm>
            <a:off x="6172200" y="1758951"/>
            <a:ext cx="5183188" cy="4430712"/>
          </a:xfrm>
        </p:spPr>
        <p:txBody>
          <a:bodyPr>
            <a:normAutofit lnSpcReduction="10000"/>
          </a:bodyPr>
          <a:lstStyle/>
          <a:p>
            <a:pPr>
              <a:buFont typeface="Wingdings" panose="05000000000000000000" pitchFamily="2" charset="2"/>
              <a:buChar char="ü"/>
            </a:pPr>
            <a:r>
              <a:rPr lang="en-US" sz="2400" dirty="0"/>
              <a:t>“Wind turbines kill an estimated </a:t>
            </a:r>
            <a:r>
              <a:rPr lang="en-US" sz="2400" dirty="0">
                <a:hlinkClick r:id="rId2"/>
              </a:rPr>
              <a:t>140,000 to 328,000</a:t>
            </a:r>
            <a:r>
              <a:rPr lang="en-US" sz="2400" dirty="0"/>
              <a:t> birds each year in North America, making it the most threatening form of green energy.” </a:t>
            </a:r>
            <a:r>
              <a:rPr lang="en-US" sz="2400" i="1" dirty="0"/>
              <a:t>Audubon Society </a:t>
            </a:r>
          </a:p>
          <a:p>
            <a:pPr>
              <a:buFont typeface="Wingdings" panose="05000000000000000000" pitchFamily="2" charset="2"/>
              <a:buChar char="ü"/>
            </a:pPr>
            <a:r>
              <a:rPr lang="en-US" sz="2400" i="1" dirty="0">
                <a:solidFill>
                  <a:srgbClr val="000000"/>
                </a:solidFill>
                <a:latin typeface="adobe-caslon-pro"/>
              </a:rPr>
              <a:t>A conservative estimate is that at least 4 million bats have been killed by wind turbines since 2012. Bats are our primary natural </a:t>
            </a:r>
            <a:r>
              <a:rPr lang="en-US" sz="2400" i="1" dirty="0" err="1">
                <a:solidFill>
                  <a:srgbClr val="000000"/>
                </a:solidFill>
                <a:latin typeface="adobe-caslon-pro"/>
              </a:rPr>
              <a:t>defence</a:t>
            </a:r>
            <a:r>
              <a:rPr lang="en-US" sz="2400" i="1" dirty="0">
                <a:solidFill>
                  <a:srgbClr val="000000"/>
                </a:solidFill>
                <a:latin typeface="adobe-caslon-pro"/>
              </a:rPr>
              <a:t> in keeping mosquito and crop-damaging insect populations in check. </a:t>
            </a:r>
            <a:r>
              <a:rPr lang="en-US" sz="2400" i="1" dirty="0">
                <a:solidFill>
                  <a:srgbClr val="4A90E2"/>
                </a:solidFill>
                <a:latin typeface="adobe-caslon-pro"/>
                <a:hlinkClick r:id="rId3">
                  <a:extLst>
                    <a:ext uri="{A12FA001-AC4F-418D-AE19-62706E023703}">
                      <ahyp:hlinkClr xmlns:ahyp="http://schemas.microsoft.com/office/drawing/2018/hyperlinkcolor" val="tx"/>
                    </a:ext>
                  </a:extLst>
                </a:hlinkClick>
              </a:rPr>
              <a:t>One bat can eat</a:t>
            </a:r>
            <a:r>
              <a:rPr lang="en-US" sz="2400" i="1" dirty="0">
                <a:solidFill>
                  <a:srgbClr val="000000"/>
                </a:solidFill>
                <a:latin typeface="adobe-caslon-pro"/>
              </a:rPr>
              <a:t> between 500 and 1,000 mosquitoes and other insects in just one hour, or about 6,000 per night…</a:t>
            </a:r>
            <a:endParaRPr lang="en-US" sz="2400" i="1" dirty="0"/>
          </a:p>
        </p:txBody>
      </p:sp>
      <p:pic>
        <p:nvPicPr>
          <p:cNvPr id="12290" name="Picture 2" descr="Red Kite at Navarre Windfarm">
            <a:extLst>
              <a:ext uri="{FF2B5EF4-FFF2-40B4-BE49-F238E27FC236}">
                <a16:creationId xmlns:a16="http://schemas.microsoft.com/office/drawing/2014/main" id="{DD6BE757-4D80-43E7-9EF1-1B63352DE832}"/>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836612" y="2571750"/>
            <a:ext cx="5157787" cy="3684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574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477ED-136A-45C1-9D7D-963A4B5B30DE}"/>
              </a:ext>
            </a:extLst>
          </p:cNvPr>
          <p:cNvSpPr>
            <a:spLocks noGrp="1"/>
          </p:cNvSpPr>
          <p:nvPr>
            <p:ph type="title"/>
          </p:nvPr>
        </p:nvSpPr>
        <p:spPr/>
        <p:txBody>
          <a:bodyPr>
            <a:normAutofit fontScale="90000"/>
          </a:bodyPr>
          <a:lstStyle/>
          <a:p>
            <a:pPr algn="ctr"/>
            <a:r>
              <a:rPr lang="en-US" dirty="0">
                <a:latin typeface="+mn-lt"/>
              </a:rPr>
              <a:t>Chief of U.N. World Meteorological Organization (WMO)Castigates Climate Alarmists</a:t>
            </a:r>
          </a:p>
        </p:txBody>
      </p:sp>
      <p:sp>
        <p:nvSpPr>
          <p:cNvPr id="7" name="Text Placeholder 6">
            <a:extLst>
              <a:ext uri="{FF2B5EF4-FFF2-40B4-BE49-F238E27FC236}">
                <a16:creationId xmlns:a16="http://schemas.microsoft.com/office/drawing/2014/main" id="{E6FD5256-708F-4BA3-8DD6-2E303264AAB9}"/>
              </a:ext>
            </a:extLst>
          </p:cNvPr>
          <p:cNvSpPr>
            <a:spLocks noGrp="1"/>
          </p:cNvSpPr>
          <p:nvPr>
            <p:ph type="body" idx="1"/>
          </p:nvPr>
        </p:nvSpPr>
        <p:spPr/>
        <p:txBody>
          <a:bodyPr>
            <a:normAutofit/>
          </a:bodyPr>
          <a:lstStyle/>
          <a:p>
            <a:pPr algn="ctr"/>
            <a:r>
              <a:rPr lang="en-US" b="0" dirty="0"/>
              <a:t>Petteri Taalas, the secretary-general of the WMO</a:t>
            </a:r>
          </a:p>
        </p:txBody>
      </p:sp>
      <p:pic>
        <p:nvPicPr>
          <p:cNvPr id="5" name="Picture 2" descr="image">
            <a:extLst>
              <a:ext uri="{FF2B5EF4-FFF2-40B4-BE49-F238E27FC236}">
                <a16:creationId xmlns:a16="http://schemas.microsoft.com/office/drawing/2014/main" id="{E71A6C85-364C-4C46-B6C3-413972E0568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092200" y="2505074"/>
            <a:ext cx="4679950" cy="3895725"/>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a:extLst>
              <a:ext uri="{FF2B5EF4-FFF2-40B4-BE49-F238E27FC236}">
                <a16:creationId xmlns:a16="http://schemas.microsoft.com/office/drawing/2014/main" id="{AC828FDE-D1BD-4A45-9845-CD6DE629F5F2}"/>
              </a:ext>
            </a:extLst>
          </p:cNvPr>
          <p:cNvSpPr>
            <a:spLocks noGrp="1"/>
          </p:cNvSpPr>
          <p:nvPr>
            <p:ph type="body" sz="quarter" idx="3"/>
          </p:nvPr>
        </p:nvSpPr>
        <p:spPr/>
        <p:txBody>
          <a:bodyPr anchor="ctr">
            <a:noAutofit/>
          </a:bodyPr>
          <a:lstStyle/>
          <a:p>
            <a:pPr algn="ctr"/>
            <a:r>
              <a:rPr lang="en-US" sz="1800" dirty="0"/>
              <a:t>The media in his country are creating additional anxiety. He disagrees with doomsday climate extremists who call for radical action to prevent a purported apocalypse.</a:t>
            </a:r>
          </a:p>
        </p:txBody>
      </p:sp>
      <p:sp>
        <p:nvSpPr>
          <p:cNvPr id="4" name="Content Placeholder 3">
            <a:extLst>
              <a:ext uri="{FF2B5EF4-FFF2-40B4-BE49-F238E27FC236}">
                <a16:creationId xmlns:a16="http://schemas.microsoft.com/office/drawing/2014/main" id="{18F798E5-6180-460B-AE42-99B5A8C3DAD9}"/>
              </a:ext>
            </a:extLst>
          </p:cNvPr>
          <p:cNvSpPr>
            <a:spLocks noGrp="1"/>
          </p:cNvSpPr>
          <p:nvPr>
            <p:ph sz="quarter" idx="4"/>
          </p:nvPr>
        </p:nvSpPr>
        <p:spPr>
          <a:xfrm>
            <a:off x="6194427" y="2311400"/>
            <a:ext cx="5183188" cy="4356099"/>
          </a:xfrm>
        </p:spPr>
        <p:txBody>
          <a:bodyPr>
            <a:normAutofit/>
          </a:bodyPr>
          <a:lstStyle/>
          <a:p>
            <a:endParaRPr lang="en-US" sz="2000" dirty="0"/>
          </a:p>
          <a:p>
            <a:pPr>
              <a:buFont typeface="Wingdings" panose="05000000000000000000" pitchFamily="2" charset="2"/>
              <a:buChar char="ü"/>
            </a:pPr>
            <a:r>
              <a:rPr lang="en-US" sz="2000" dirty="0">
                <a:solidFill>
                  <a:srgbClr val="333333"/>
                </a:solidFill>
                <a:latin typeface="Vollkorn"/>
              </a:rPr>
              <a:t>“Climate experts have been attacked…they claim that we should be much more radical. They (attackers) are doomsters and extremists; they make threats.”</a:t>
            </a:r>
            <a:endParaRPr lang="en-US" sz="2000" dirty="0"/>
          </a:p>
          <a:p>
            <a:pPr>
              <a:buFont typeface="Wingdings" panose="05000000000000000000" pitchFamily="2" charset="2"/>
              <a:buChar char="ü"/>
            </a:pPr>
            <a:r>
              <a:rPr lang="en-US" sz="2000" dirty="0"/>
              <a:t>“The IPCC reports have been read in a similar way to the Bible: you try to find certain pieces or sections from which you try to justify your extreme views. This resembles religious extremism,” </a:t>
            </a:r>
          </a:p>
          <a:p>
            <a:pPr>
              <a:buFont typeface="Wingdings" panose="05000000000000000000" pitchFamily="2" charset="2"/>
              <a:buChar char="ü"/>
            </a:pPr>
            <a:r>
              <a:rPr lang="en-US" sz="2000" dirty="0"/>
              <a:t>“The latest idea is that children are a negative thing. I am worried for young mothers, who are already under much pressure. This will only add to their burden,”</a:t>
            </a:r>
          </a:p>
        </p:txBody>
      </p:sp>
    </p:spTree>
    <p:extLst>
      <p:ext uri="{BB962C8B-B14F-4D97-AF65-F5344CB8AC3E}">
        <p14:creationId xmlns:p14="http://schemas.microsoft.com/office/powerpoint/2010/main" val="2757537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D80BA-F4C0-4711-96E7-0743A313501D}"/>
              </a:ext>
            </a:extLst>
          </p:cNvPr>
          <p:cNvSpPr>
            <a:spLocks noGrp="1"/>
          </p:cNvSpPr>
          <p:nvPr>
            <p:ph type="title"/>
          </p:nvPr>
        </p:nvSpPr>
        <p:spPr>
          <a:xfrm>
            <a:off x="839788" y="365125"/>
            <a:ext cx="10515600" cy="1450975"/>
          </a:xfrm>
        </p:spPr>
        <p:txBody>
          <a:bodyPr>
            <a:noAutofit/>
          </a:bodyPr>
          <a:lstStyle/>
          <a:p>
            <a:pPr algn="ctr"/>
            <a:r>
              <a:rPr lang="en-US" sz="3200" dirty="0">
                <a:latin typeface="+mn-lt"/>
              </a:rPr>
              <a:t>Carbon Dioxide Has Little Impact On Temperature</a:t>
            </a:r>
            <a:br>
              <a:rPr lang="en-US" sz="3200" dirty="0">
                <a:latin typeface="+mn-lt"/>
              </a:rPr>
            </a:br>
            <a:r>
              <a:rPr lang="en-US" sz="3200" dirty="0">
                <a:latin typeface="+mn-lt"/>
              </a:rPr>
              <a:t>Can the BOS Tell The Taxpayers How Much County Proposals Will  Change The Climate? How Much They Will Cost?</a:t>
            </a:r>
          </a:p>
        </p:txBody>
      </p:sp>
      <p:sp>
        <p:nvSpPr>
          <p:cNvPr id="3" name="Text Placeholder 2">
            <a:extLst>
              <a:ext uri="{FF2B5EF4-FFF2-40B4-BE49-F238E27FC236}">
                <a16:creationId xmlns:a16="http://schemas.microsoft.com/office/drawing/2014/main" id="{F9C26B94-F321-485D-B348-E6BE226A4F60}"/>
              </a:ext>
            </a:extLst>
          </p:cNvPr>
          <p:cNvSpPr>
            <a:spLocks noGrp="1"/>
          </p:cNvSpPr>
          <p:nvPr>
            <p:ph type="body" idx="1"/>
          </p:nvPr>
        </p:nvSpPr>
        <p:spPr>
          <a:xfrm>
            <a:off x="862014" y="1690688"/>
            <a:ext cx="5157787" cy="823912"/>
          </a:xfrm>
        </p:spPr>
        <p:txBody>
          <a:bodyPr>
            <a:normAutofit/>
          </a:bodyPr>
          <a:lstStyle/>
          <a:p>
            <a:pPr algn="ctr"/>
            <a:r>
              <a:rPr lang="en-US" dirty="0"/>
              <a:t>Total Elimination of U.S. CO2</a:t>
            </a:r>
          </a:p>
        </p:txBody>
      </p:sp>
      <p:sp>
        <p:nvSpPr>
          <p:cNvPr id="5" name="Text Placeholder 4">
            <a:extLst>
              <a:ext uri="{FF2B5EF4-FFF2-40B4-BE49-F238E27FC236}">
                <a16:creationId xmlns:a16="http://schemas.microsoft.com/office/drawing/2014/main" id="{A5443C0D-62C5-4206-8570-A00368E8C8F6}"/>
              </a:ext>
            </a:extLst>
          </p:cNvPr>
          <p:cNvSpPr>
            <a:spLocks noGrp="1"/>
          </p:cNvSpPr>
          <p:nvPr>
            <p:ph type="body" sz="quarter" idx="3"/>
          </p:nvPr>
        </p:nvSpPr>
        <p:spPr>
          <a:xfrm>
            <a:off x="6172200" y="1574801"/>
            <a:ext cx="5183188" cy="1371600"/>
          </a:xfrm>
        </p:spPr>
        <p:txBody>
          <a:bodyPr>
            <a:normAutofit/>
          </a:bodyPr>
          <a:lstStyle/>
          <a:p>
            <a:pPr algn="ctr"/>
            <a:r>
              <a:rPr lang="en-US" dirty="0"/>
              <a:t>Total Elimination of All Virginia CO2</a:t>
            </a:r>
          </a:p>
          <a:p>
            <a:pPr algn="ctr"/>
            <a:r>
              <a:rPr lang="en-US" dirty="0"/>
              <a:t>No Fossil Fuels</a:t>
            </a:r>
          </a:p>
        </p:txBody>
      </p:sp>
      <p:sp>
        <p:nvSpPr>
          <p:cNvPr id="6" name="Content Placeholder 5">
            <a:extLst>
              <a:ext uri="{FF2B5EF4-FFF2-40B4-BE49-F238E27FC236}">
                <a16:creationId xmlns:a16="http://schemas.microsoft.com/office/drawing/2014/main" id="{625DF3EE-FF9A-4F59-BDCC-7D871713E0C4}"/>
              </a:ext>
            </a:extLst>
          </p:cNvPr>
          <p:cNvSpPr>
            <a:spLocks noGrp="1"/>
          </p:cNvSpPr>
          <p:nvPr>
            <p:ph sz="quarter" idx="4"/>
          </p:nvPr>
        </p:nvSpPr>
        <p:spPr>
          <a:xfrm>
            <a:off x="6172200" y="2622549"/>
            <a:ext cx="5183188" cy="3567113"/>
          </a:xfrm>
        </p:spPr>
        <p:txBody>
          <a:bodyPr/>
          <a:lstStyle/>
          <a:p>
            <a:pPr marL="0" indent="0" algn="ctr">
              <a:buNone/>
            </a:pPr>
            <a:endParaRPr lang="en-US" dirty="0"/>
          </a:p>
          <a:p>
            <a:pPr marL="0" indent="0" algn="ctr">
              <a:buNone/>
            </a:pPr>
            <a:endParaRPr lang="en-US" dirty="0"/>
          </a:p>
          <a:p>
            <a:pPr marL="0" indent="0" algn="ctr">
              <a:buNone/>
            </a:pPr>
            <a:r>
              <a:rPr lang="en-US" sz="3200" dirty="0"/>
              <a:t>Temperature saving by 2050</a:t>
            </a:r>
          </a:p>
          <a:p>
            <a:pPr marL="0" indent="0" algn="ctr">
              <a:buNone/>
            </a:pPr>
            <a:r>
              <a:rPr lang="en-US" sz="4400" dirty="0">
                <a:solidFill>
                  <a:srgbClr val="FF0000"/>
                </a:solidFill>
              </a:rPr>
              <a:t>0.0016 C</a:t>
            </a:r>
          </a:p>
        </p:txBody>
      </p:sp>
      <p:pic>
        <p:nvPicPr>
          <p:cNvPr id="9218" name="Picture 2" descr="putting climate change claims to the test">
            <a:extLst>
              <a:ext uri="{FF2B5EF4-FFF2-40B4-BE49-F238E27FC236}">
                <a16:creationId xmlns:a16="http://schemas.microsoft.com/office/drawing/2014/main" id="{2C92F465-3C78-4A7C-AB3F-B650707930E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09626" y="2438400"/>
            <a:ext cx="5210175"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908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36880-3F56-434D-8BB5-E694034C7474}"/>
              </a:ext>
            </a:extLst>
          </p:cNvPr>
          <p:cNvSpPr>
            <a:spLocks noGrp="1"/>
          </p:cNvSpPr>
          <p:nvPr>
            <p:ph type="title"/>
          </p:nvPr>
        </p:nvSpPr>
        <p:spPr/>
        <p:txBody>
          <a:bodyPr/>
          <a:lstStyle/>
          <a:p>
            <a:pPr algn="ctr"/>
            <a:r>
              <a:rPr lang="en-US" dirty="0">
                <a:latin typeface="+mn-lt"/>
              </a:rPr>
              <a:t>Where’s the Beef? Where’s the Climate Crisis?</a:t>
            </a:r>
          </a:p>
        </p:txBody>
      </p:sp>
      <p:sp>
        <p:nvSpPr>
          <p:cNvPr id="3" name="Text Placeholder 2">
            <a:extLst>
              <a:ext uri="{FF2B5EF4-FFF2-40B4-BE49-F238E27FC236}">
                <a16:creationId xmlns:a16="http://schemas.microsoft.com/office/drawing/2014/main" id="{ACCCF50C-D166-45EF-9E6C-4B6CF21AB67A}"/>
              </a:ext>
            </a:extLst>
          </p:cNvPr>
          <p:cNvSpPr>
            <a:spLocks noGrp="1"/>
          </p:cNvSpPr>
          <p:nvPr>
            <p:ph type="body" idx="1"/>
          </p:nvPr>
        </p:nvSpPr>
        <p:spPr>
          <a:xfrm>
            <a:off x="836612" y="1377950"/>
            <a:ext cx="5157787" cy="1325563"/>
          </a:xfrm>
        </p:spPr>
        <p:txBody>
          <a:bodyPr anchor="ctr"/>
          <a:lstStyle/>
          <a:p>
            <a:pPr algn="ctr"/>
            <a:r>
              <a:rPr lang="en-US" b="0" dirty="0"/>
              <a:t>No Upward trend in Hurricanes or Tropical Storms</a:t>
            </a:r>
          </a:p>
        </p:txBody>
      </p:sp>
      <p:sp>
        <p:nvSpPr>
          <p:cNvPr id="5" name="Text Placeholder 4">
            <a:extLst>
              <a:ext uri="{FF2B5EF4-FFF2-40B4-BE49-F238E27FC236}">
                <a16:creationId xmlns:a16="http://schemas.microsoft.com/office/drawing/2014/main" id="{70E84852-35F9-4AFF-92E3-68AFFCD4632F}"/>
              </a:ext>
            </a:extLst>
          </p:cNvPr>
          <p:cNvSpPr>
            <a:spLocks noGrp="1"/>
          </p:cNvSpPr>
          <p:nvPr>
            <p:ph type="body" sz="quarter" idx="3"/>
          </p:nvPr>
        </p:nvSpPr>
        <p:spPr>
          <a:xfrm>
            <a:off x="6172200" y="1524001"/>
            <a:ext cx="5183188" cy="981074"/>
          </a:xfrm>
        </p:spPr>
        <p:txBody>
          <a:bodyPr anchor="ctr"/>
          <a:lstStyle/>
          <a:p>
            <a:pPr algn="ctr"/>
            <a:r>
              <a:rPr lang="en-US" b="0" dirty="0"/>
              <a:t>No Change in Steady Rate of Sea Rise of 7-10 Inches per 100 years</a:t>
            </a:r>
          </a:p>
        </p:txBody>
      </p:sp>
      <p:pic>
        <p:nvPicPr>
          <p:cNvPr id="7170" name="Picture 2" descr="putting climate change claims to the test">
            <a:extLst>
              <a:ext uri="{FF2B5EF4-FFF2-40B4-BE49-F238E27FC236}">
                <a16:creationId xmlns:a16="http://schemas.microsoft.com/office/drawing/2014/main" id="{3194F45F-3C30-4113-87D8-AF939D5205D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62015" y="2317750"/>
            <a:ext cx="5157786" cy="466724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3D0BA66B-E060-4BF3-94FA-1019D34C0DDF}"/>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72200" y="2849564"/>
            <a:ext cx="5183188" cy="3563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586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B4F46-4210-4464-AE1D-70804D81B6A9}"/>
              </a:ext>
            </a:extLst>
          </p:cNvPr>
          <p:cNvSpPr>
            <a:spLocks noGrp="1"/>
          </p:cNvSpPr>
          <p:nvPr>
            <p:ph type="title"/>
          </p:nvPr>
        </p:nvSpPr>
        <p:spPr>
          <a:xfrm>
            <a:off x="998538" y="355600"/>
            <a:ext cx="10515600" cy="1325563"/>
          </a:xfrm>
        </p:spPr>
        <p:txBody>
          <a:bodyPr/>
          <a:lstStyle/>
          <a:p>
            <a:pPr algn="ctr"/>
            <a:r>
              <a:rPr lang="en-US" dirty="0">
                <a:latin typeface="+mn-lt"/>
              </a:rPr>
              <a:t>No, Forest fires and Tornadoes Are Not Getting Worse…Where Is the Crisis? </a:t>
            </a:r>
          </a:p>
        </p:txBody>
      </p:sp>
      <p:sp>
        <p:nvSpPr>
          <p:cNvPr id="3" name="Text Placeholder 2">
            <a:extLst>
              <a:ext uri="{FF2B5EF4-FFF2-40B4-BE49-F238E27FC236}">
                <a16:creationId xmlns:a16="http://schemas.microsoft.com/office/drawing/2014/main" id="{8793B768-CC26-4A44-8743-0C65CF213E28}"/>
              </a:ext>
            </a:extLst>
          </p:cNvPr>
          <p:cNvSpPr>
            <a:spLocks noGrp="1"/>
          </p:cNvSpPr>
          <p:nvPr>
            <p:ph type="body" idx="1"/>
          </p:nvPr>
        </p:nvSpPr>
        <p:spPr/>
        <p:txBody>
          <a:bodyPr anchor="ctr"/>
          <a:lstStyle/>
          <a:p>
            <a:r>
              <a:rPr lang="en-US" b="0" dirty="0"/>
              <a:t>More Fires When CO2 Was Much Less</a:t>
            </a:r>
          </a:p>
        </p:txBody>
      </p:sp>
      <p:sp>
        <p:nvSpPr>
          <p:cNvPr id="5" name="Text Placeholder 4">
            <a:extLst>
              <a:ext uri="{FF2B5EF4-FFF2-40B4-BE49-F238E27FC236}">
                <a16:creationId xmlns:a16="http://schemas.microsoft.com/office/drawing/2014/main" id="{69577B9A-C172-4A96-BF0F-7BCB3F09E2D5}"/>
              </a:ext>
            </a:extLst>
          </p:cNvPr>
          <p:cNvSpPr>
            <a:spLocks noGrp="1"/>
          </p:cNvSpPr>
          <p:nvPr>
            <p:ph type="body" sz="quarter" idx="3"/>
          </p:nvPr>
        </p:nvSpPr>
        <p:spPr/>
        <p:txBody>
          <a:bodyPr anchor="ctr"/>
          <a:lstStyle/>
          <a:p>
            <a:pPr algn="ctr"/>
            <a:r>
              <a:rPr lang="en-US" b="0" dirty="0"/>
              <a:t>No Increase or Upward trend</a:t>
            </a:r>
            <a:r>
              <a:rPr lang="en-US" dirty="0"/>
              <a:t> </a:t>
            </a:r>
          </a:p>
        </p:txBody>
      </p:sp>
      <p:pic>
        <p:nvPicPr>
          <p:cNvPr id="10246" name="Picture 6">
            <a:extLst>
              <a:ext uri="{FF2B5EF4-FFF2-40B4-BE49-F238E27FC236}">
                <a16:creationId xmlns:a16="http://schemas.microsoft.com/office/drawing/2014/main" id="{A57520CD-1436-4C86-833C-77E660C6267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39788" y="2611774"/>
            <a:ext cx="5157787" cy="3471190"/>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a:extLst>
              <a:ext uri="{FF2B5EF4-FFF2-40B4-BE49-F238E27FC236}">
                <a16:creationId xmlns:a16="http://schemas.microsoft.com/office/drawing/2014/main" id="{4823514F-E33C-40B7-A9D7-C54A4975B3FF}"/>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94427" y="2679700"/>
            <a:ext cx="5183188" cy="361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484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89F321-56A7-4698-8FB2-4AB64D4B7F78}"/>
              </a:ext>
            </a:extLst>
          </p:cNvPr>
          <p:cNvSpPr>
            <a:spLocks noGrp="1"/>
          </p:cNvSpPr>
          <p:nvPr>
            <p:ph type="title"/>
          </p:nvPr>
        </p:nvSpPr>
        <p:spPr/>
        <p:txBody>
          <a:bodyPr/>
          <a:lstStyle/>
          <a:p>
            <a:pPr algn="ctr"/>
            <a:r>
              <a:rPr lang="en-US" dirty="0">
                <a:latin typeface="+mn-lt"/>
              </a:rPr>
              <a:t>Global Temperatures, Present and Past</a:t>
            </a:r>
          </a:p>
        </p:txBody>
      </p:sp>
      <p:sp>
        <p:nvSpPr>
          <p:cNvPr id="5" name="Text Placeholder 4">
            <a:extLst>
              <a:ext uri="{FF2B5EF4-FFF2-40B4-BE49-F238E27FC236}">
                <a16:creationId xmlns:a16="http://schemas.microsoft.com/office/drawing/2014/main" id="{EE552F2C-00ED-4A75-89FA-9A065ED4E082}"/>
              </a:ext>
            </a:extLst>
          </p:cNvPr>
          <p:cNvSpPr>
            <a:spLocks noGrp="1"/>
          </p:cNvSpPr>
          <p:nvPr>
            <p:ph type="body" idx="1"/>
          </p:nvPr>
        </p:nvSpPr>
        <p:spPr/>
        <p:txBody>
          <a:bodyPr anchor="ctr"/>
          <a:lstStyle/>
          <a:p>
            <a:pPr algn="ctr"/>
            <a:r>
              <a:rPr lang="en-US" b="0" dirty="0"/>
              <a:t>No Significant  U. S. Warming Past 14+ Years</a:t>
            </a:r>
          </a:p>
        </p:txBody>
      </p:sp>
      <p:sp>
        <p:nvSpPr>
          <p:cNvPr id="6" name="Text Placeholder 5">
            <a:extLst>
              <a:ext uri="{FF2B5EF4-FFF2-40B4-BE49-F238E27FC236}">
                <a16:creationId xmlns:a16="http://schemas.microsoft.com/office/drawing/2014/main" id="{F70DCC14-94E4-4899-90B0-88B13C4BE412}"/>
              </a:ext>
            </a:extLst>
          </p:cNvPr>
          <p:cNvSpPr>
            <a:spLocks noGrp="1"/>
          </p:cNvSpPr>
          <p:nvPr>
            <p:ph type="body" sz="quarter" idx="3"/>
          </p:nvPr>
        </p:nvSpPr>
        <p:spPr/>
        <p:txBody>
          <a:bodyPr anchor="ctr"/>
          <a:lstStyle/>
          <a:p>
            <a:pPr algn="ctr"/>
            <a:r>
              <a:rPr lang="en-US" b="0" dirty="0"/>
              <a:t> Source: Figure 7c from the IPCC FAR</a:t>
            </a:r>
            <a:endParaRPr lang="en-US" dirty="0"/>
          </a:p>
        </p:txBody>
      </p:sp>
      <p:pic>
        <p:nvPicPr>
          <p:cNvPr id="13314" name="Picture 2" descr="Figure 1: Source: Figure 7c in the IPCC FAR">
            <a:extLst>
              <a:ext uri="{FF2B5EF4-FFF2-40B4-BE49-F238E27FC236}">
                <a16:creationId xmlns:a16="http://schemas.microsoft.com/office/drawing/2014/main" id="{9986A8FE-9005-4104-B497-B9E089AF7268}"/>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6096000" y="2227772"/>
            <a:ext cx="5429250" cy="406507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D9EF86B1-16F9-419E-9C1B-EEAEA63C45A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36600" y="2342071"/>
            <a:ext cx="5183188" cy="3950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835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9726C-5551-47EA-86BB-7705AE888D34}"/>
              </a:ext>
            </a:extLst>
          </p:cNvPr>
          <p:cNvSpPr>
            <a:spLocks noGrp="1"/>
          </p:cNvSpPr>
          <p:nvPr>
            <p:ph type="title"/>
          </p:nvPr>
        </p:nvSpPr>
        <p:spPr/>
        <p:txBody>
          <a:bodyPr/>
          <a:lstStyle/>
          <a:p>
            <a:pPr algn="ctr"/>
            <a:r>
              <a:rPr lang="en-US" dirty="0">
                <a:latin typeface="+mn-lt"/>
              </a:rPr>
              <a:t>Species Extinctions Down, Not Up</a:t>
            </a:r>
            <a:br>
              <a:rPr lang="en-US" dirty="0">
                <a:latin typeface="+mn-lt"/>
              </a:rPr>
            </a:br>
            <a:r>
              <a:rPr lang="en-US" dirty="0">
                <a:latin typeface="+mn-lt"/>
              </a:rPr>
              <a:t>Real Extinctions, Not Computer Predictions</a:t>
            </a:r>
          </a:p>
        </p:txBody>
      </p:sp>
      <p:pic>
        <p:nvPicPr>
          <p:cNvPr id="1026" name="Picture 2">
            <a:extLst>
              <a:ext uri="{FF2B5EF4-FFF2-40B4-BE49-F238E27FC236}">
                <a16:creationId xmlns:a16="http://schemas.microsoft.com/office/drawing/2014/main" id="{C2466E17-ACF6-4E63-960C-1CB5434DE4F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0700" y="1825624"/>
            <a:ext cx="8509000" cy="479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505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37EE6-49D5-408B-B389-B13F26B5FC25}"/>
              </a:ext>
            </a:extLst>
          </p:cNvPr>
          <p:cNvSpPr>
            <a:spLocks noGrp="1"/>
          </p:cNvSpPr>
          <p:nvPr>
            <p:ph type="title"/>
          </p:nvPr>
        </p:nvSpPr>
        <p:spPr/>
        <p:txBody>
          <a:bodyPr/>
          <a:lstStyle/>
          <a:p>
            <a:pPr algn="ctr"/>
            <a:r>
              <a:rPr lang="en-US" dirty="0">
                <a:latin typeface="+mn-lt"/>
              </a:rPr>
              <a:t>Worried About Your Carbon Footprint?</a:t>
            </a:r>
          </a:p>
        </p:txBody>
      </p:sp>
      <p:sp>
        <p:nvSpPr>
          <p:cNvPr id="3" name="Content Placeholder 2">
            <a:extLst>
              <a:ext uri="{FF2B5EF4-FFF2-40B4-BE49-F238E27FC236}">
                <a16:creationId xmlns:a16="http://schemas.microsoft.com/office/drawing/2014/main" id="{2AC35ABB-F777-4524-92B5-5B12CD407B41}"/>
              </a:ext>
            </a:extLst>
          </p:cNvPr>
          <p:cNvSpPr>
            <a:spLocks noGrp="1"/>
          </p:cNvSpPr>
          <p:nvPr>
            <p:ph idx="1"/>
          </p:nvPr>
        </p:nvSpPr>
        <p:spPr/>
        <p:txBody>
          <a:bodyPr>
            <a:normAutofit/>
          </a:bodyPr>
          <a:lstStyle/>
          <a:p>
            <a:r>
              <a:rPr lang="en-US" dirty="0"/>
              <a:t>Over all, 1,600 coal plants are planned or under construction in 62 countries, according to </a:t>
            </a:r>
            <a:r>
              <a:rPr lang="en-US" dirty="0" err="1"/>
              <a:t>Urgewald’s</a:t>
            </a:r>
            <a:r>
              <a:rPr lang="en-US" dirty="0"/>
              <a:t> tally, which uses data from the </a:t>
            </a:r>
            <a:r>
              <a:rPr lang="en-US" u="sng" dirty="0">
                <a:hlinkClick r:id="rId2"/>
              </a:rPr>
              <a:t>Global Coal Plant Tracker</a:t>
            </a:r>
            <a:r>
              <a:rPr lang="en-US" dirty="0"/>
              <a:t> portal. The new plants would expand the world’s coal-fired power capacity by 43 percent.</a:t>
            </a:r>
          </a:p>
          <a:p>
            <a:endParaRPr lang="en-US" dirty="0"/>
          </a:p>
          <a:p>
            <a:r>
              <a:rPr lang="en-US" dirty="0"/>
              <a:t>The fleet of new coal plants would make it virtually impossible to meet the goals set in the </a:t>
            </a:r>
            <a:r>
              <a:rPr lang="en-US" u="sng" dirty="0">
                <a:hlinkClick r:id="rId3"/>
              </a:rPr>
              <a:t>Paris climate accord</a:t>
            </a:r>
            <a:r>
              <a:rPr lang="en-US" dirty="0"/>
              <a:t>, which aims to keep the increase in global temperatures from preindustrial levels below 3.6 degrees Fahrenheit.</a:t>
            </a:r>
          </a:p>
          <a:p>
            <a:r>
              <a:rPr lang="en-US" sz="1400" dirty="0"/>
              <a:t>A version of this article appears in print on July 2, 2017, Section A, Page 10 of the New York edition with the headline: As Beijing Joins Climate Fight, Chinese Companies Build Coal Plants. </a:t>
            </a:r>
          </a:p>
          <a:p>
            <a:endParaRPr lang="en-US" dirty="0"/>
          </a:p>
          <a:p>
            <a:pPr marL="0" indent="0">
              <a:buNone/>
            </a:pPr>
            <a:endParaRPr lang="en-US" dirty="0"/>
          </a:p>
        </p:txBody>
      </p:sp>
    </p:spTree>
    <p:extLst>
      <p:ext uri="{BB962C8B-B14F-4D97-AF65-F5344CB8AC3E}">
        <p14:creationId xmlns:p14="http://schemas.microsoft.com/office/powerpoint/2010/main" val="1658318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7ADF7-11A3-4EF8-8709-BDE65D3901A9}"/>
              </a:ext>
            </a:extLst>
          </p:cNvPr>
          <p:cNvSpPr>
            <a:spLocks noGrp="1"/>
          </p:cNvSpPr>
          <p:nvPr>
            <p:ph type="title"/>
          </p:nvPr>
        </p:nvSpPr>
        <p:spPr/>
        <p:txBody>
          <a:bodyPr/>
          <a:lstStyle/>
          <a:p>
            <a:pPr algn="ctr"/>
            <a:r>
              <a:rPr lang="en-US" dirty="0">
                <a:latin typeface="+mn-lt"/>
              </a:rPr>
              <a:t>Spend Albemarle Taxpayer Monies On Local Real Needs</a:t>
            </a:r>
          </a:p>
        </p:txBody>
      </p:sp>
      <p:sp>
        <p:nvSpPr>
          <p:cNvPr id="3" name="Content Placeholder 2">
            <a:extLst>
              <a:ext uri="{FF2B5EF4-FFF2-40B4-BE49-F238E27FC236}">
                <a16:creationId xmlns:a16="http://schemas.microsoft.com/office/drawing/2014/main" id="{FACB9E22-E71E-426B-96F8-5A034203DAD1}"/>
              </a:ext>
            </a:extLst>
          </p:cNvPr>
          <p:cNvSpPr>
            <a:spLocks noGrp="1"/>
          </p:cNvSpPr>
          <p:nvPr>
            <p:ph idx="1"/>
          </p:nvPr>
        </p:nvSpPr>
        <p:spPr/>
        <p:txBody>
          <a:bodyPr>
            <a:normAutofit/>
          </a:bodyPr>
          <a:lstStyle/>
          <a:p>
            <a:pPr>
              <a:buFont typeface="Wingdings" panose="05000000000000000000" pitchFamily="2" charset="2"/>
              <a:buChar char="ü"/>
            </a:pPr>
            <a:r>
              <a:rPr lang="en-US" sz="4000" dirty="0"/>
              <a:t>Education</a:t>
            </a:r>
          </a:p>
          <a:p>
            <a:pPr>
              <a:buFont typeface="Wingdings" panose="05000000000000000000" pitchFamily="2" charset="2"/>
              <a:buChar char="ü"/>
            </a:pPr>
            <a:r>
              <a:rPr lang="en-US" sz="4000" dirty="0"/>
              <a:t>Affordability</a:t>
            </a:r>
          </a:p>
          <a:p>
            <a:pPr>
              <a:buFont typeface="Wingdings" panose="05000000000000000000" pitchFamily="2" charset="2"/>
              <a:buChar char="ü"/>
            </a:pPr>
            <a:r>
              <a:rPr lang="en-US" sz="4000" dirty="0"/>
              <a:t>Housing </a:t>
            </a:r>
          </a:p>
          <a:p>
            <a:pPr>
              <a:buFont typeface="Wingdings" panose="05000000000000000000" pitchFamily="2" charset="2"/>
              <a:buChar char="ü"/>
            </a:pPr>
            <a:r>
              <a:rPr lang="en-US" sz="4000" dirty="0"/>
              <a:t>Accommodate Growth</a:t>
            </a:r>
          </a:p>
          <a:p>
            <a:pPr>
              <a:buFont typeface="Wingdings" panose="05000000000000000000" pitchFamily="2" charset="2"/>
              <a:buChar char="ü"/>
            </a:pPr>
            <a:r>
              <a:rPr lang="en-US" sz="4000" dirty="0"/>
              <a:t>Attract Viable Businesses</a:t>
            </a:r>
          </a:p>
        </p:txBody>
      </p:sp>
    </p:spTree>
    <p:extLst>
      <p:ext uri="{BB962C8B-B14F-4D97-AF65-F5344CB8AC3E}">
        <p14:creationId xmlns:p14="http://schemas.microsoft.com/office/powerpoint/2010/main" val="4726378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3327</TotalTime>
  <Words>674</Words>
  <Application>Microsoft Office PowerPoint</Application>
  <PresentationFormat>Widescreen</PresentationFormat>
  <Paragraphs>98</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adobe-caslon-pro</vt:lpstr>
      <vt:lpstr>Arial</vt:lpstr>
      <vt:lpstr>Calibri</vt:lpstr>
      <vt:lpstr>Calibri Light</vt:lpstr>
      <vt:lpstr>Vollkorn</vt:lpstr>
      <vt:lpstr>Wingdings</vt:lpstr>
      <vt:lpstr>Office Theme</vt:lpstr>
      <vt:lpstr>Science, Not Scare Stories Documented Facts vs. Mass Hysteria and Political Dogmatism October 2, 2019 BOS Albemarle County, VA</vt:lpstr>
      <vt:lpstr>Current Climate  Change Hysteria Precedents</vt:lpstr>
      <vt:lpstr>U. N. Officials State That The Climate Crisis Has Nothing To Do With The Climate, and Everything To Do With  Global Economic Power </vt:lpstr>
      <vt:lpstr> Climate Crisis Hysteria Based on False Claims Climate Computers Produce What Programmers Want  UN IPCC Climate Computer Predictions Fail the Actual Observations</vt:lpstr>
      <vt:lpstr>Greenhouse Gases Science Facts vs. School Indoctrination </vt:lpstr>
      <vt:lpstr>     Child Exploitation On Stage  From A Swedish Family  Of Theatrical Professionals Driving Your Children To Needless Anxiety     </vt:lpstr>
      <vt:lpstr> No Greta, Sweden and Scandinavia are Not Burning Up Yes, Climate Change is Normal and Eternal</vt:lpstr>
      <vt:lpstr>   Concern for Children, Yes What About These African Kids  Mining Rare Earth Minerals And Their Mothers? Will They  Even Live To 2050 ? “The glamourous shop displays and marketing of state of the art technologies are a stark contrast to the children carrying bags of rocks, and miners in narrow manmade tunnels risking permanent lung damage.” Mark Dummett, Business &amp; Human Rights Researcher at Amnesty International </vt:lpstr>
      <vt:lpstr>Wind Turbines Slaughter Birds and Lead To Loss of Natural Ecological Balance</vt:lpstr>
      <vt:lpstr>Chief of U.N. World Meteorological Organization (WMO)Castigates Climate Alarmists</vt:lpstr>
      <vt:lpstr>Carbon Dioxide Has Little Impact On Temperature Can the BOS Tell The Taxpayers How Much County Proposals Will  Change The Climate? How Much They Will Cost?</vt:lpstr>
      <vt:lpstr>Where’s the Beef? Where’s the Climate Crisis?</vt:lpstr>
      <vt:lpstr>No, Forest fires and Tornadoes Are Not Getting Worse…Where Is the Crisis? </vt:lpstr>
      <vt:lpstr>Global Temperatures, Present and Past</vt:lpstr>
      <vt:lpstr>Species Extinctions Down, Not Up Real Extinctions, Not Computer Predictions</vt:lpstr>
      <vt:lpstr>Worried About Your Carbon Footprint?</vt:lpstr>
      <vt:lpstr>Spend Albemarle Taxpayer Monies On Local Real Needs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Not Scare Stories Documented Facts</dc:title>
  <dc:creator>Charles Battig</dc:creator>
  <cp:lastModifiedBy>Charles Battig</cp:lastModifiedBy>
  <cp:revision>72</cp:revision>
  <dcterms:created xsi:type="dcterms:W3CDTF">2019-09-18T21:58:48Z</dcterms:created>
  <dcterms:modified xsi:type="dcterms:W3CDTF">2019-10-01T15:14:33Z</dcterms:modified>
</cp:coreProperties>
</file>