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8" r:id="rId3"/>
    <p:sldId id="272" r:id="rId4"/>
    <p:sldId id="280" r:id="rId5"/>
    <p:sldId id="268" r:id="rId6"/>
    <p:sldId id="265" r:id="rId7"/>
    <p:sldId id="281" r:id="rId8"/>
    <p:sldId id="271" r:id="rId9"/>
    <p:sldId id="274" r:id="rId10"/>
    <p:sldId id="257" r:id="rId11"/>
    <p:sldId id="264" r:id="rId12"/>
    <p:sldId id="259" r:id="rId13"/>
    <p:sldId id="260" r:id="rId14"/>
    <p:sldId id="263"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99" d="100"/>
          <a:sy n="99" d="100"/>
        </p:scale>
        <p:origin x="50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C9BCFA-A797-4D0D-8580-9CBCA64B4DBD}" type="datetimeFigureOut">
              <a:rPr lang="en-US" smtClean="0"/>
              <a:t>10/16/2019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8D823-707D-4333-92F5-01539B775D7F}" type="slidenum">
              <a:rPr lang="en-US" smtClean="0"/>
              <a:t>‹#›</a:t>
            </a:fld>
            <a:endParaRPr lang="en-US"/>
          </a:p>
        </p:txBody>
      </p:sp>
    </p:spTree>
    <p:extLst>
      <p:ext uri="{BB962C8B-B14F-4D97-AF65-F5344CB8AC3E}">
        <p14:creationId xmlns:p14="http://schemas.microsoft.com/office/powerpoint/2010/main" val="2946011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57EA8-7B15-46AB-BB08-03806831FC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4C42C6-5CEC-43AF-8A4B-49562AAE48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DD1885-C1D7-4AD7-8B8C-020E6480C966}"/>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5" name="Footer Placeholder 4">
            <a:extLst>
              <a:ext uri="{FF2B5EF4-FFF2-40B4-BE49-F238E27FC236}">
                <a16:creationId xmlns:a16="http://schemas.microsoft.com/office/drawing/2014/main" id="{248FD954-6DBB-4064-8875-43DE06A0BA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88DF4B-ECCF-40AA-9E1A-ECCCCB33FB6B}"/>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4246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0ABF-FA9E-44E5-94B8-A7CAD1B5E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EA8583-808F-4F3B-B64B-C7B72930CB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02501-0BF2-49CB-82D8-C393D8AC0E31}"/>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5" name="Footer Placeholder 4">
            <a:extLst>
              <a:ext uri="{FF2B5EF4-FFF2-40B4-BE49-F238E27FC236}">
                <a16:creationId xmlns:a16="http://schemas.microsoft.com/office/drawing/2014/main" id="{BAA2EC81-F956-4F68-942C-AF61D53319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DB12E-269E-4700-90DE-EB384EC16A84}"/>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208795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4F204-D101-49EE-8D46-AD692771BE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950F23-FC4E-4EAD-BAE5-00DC208FFD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A2DA5F-24FA-4C1A-B385-7437947EB250}"/>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5" name="Footer Placeholder 4">
            <a:extLst>
              <a:ext uri="{FF2B5EF4-FFF2-40B4-BE49-F238E27FC236}">
                <a16:creationId xmlns:a16="http://schemas.microsoft.com/office/drawing/2014/main" id="{F9D77420-CD87-434B-8D0C-667B6D795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56211-02D0-45D1-A6D4-A9A5124BB042}"/>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357661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F0C5-9687-4C1B-AAC7-C0CEBD70B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355DF3-29D1-4E95-B5D3-E827808BA1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56DEF0-E746-4A40-A21F-7DED827B96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08D0EC-30FC-433A-B5F4-DF5E24D93C20}"/>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6" name="Footer Placeholder 5">
            <a:extLst>
              <a:ext uri="{FF2B5EF4-FFF2-40B4-BE49-F238E27FC236}">
                <a16:creationId xmlns:a16="http://schemas.microsoft.com/office/drawing/2014/main" id="{43727051-4733-4E2E-BC72-D2848FB34E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0621CB-7D62-4843-99F3-5BE93B7CFCE8}"/>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395180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2B925-0E90-42F9-B7EC-2308C33221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F00619-464D-423D-BEB4-727D383803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00403C-90FC-406D-B383-1B4FEDB221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75D7E9-6253-4C3E-B00E-0774A6DF08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C326AB-5CBE-4105-9F20-9D0606A351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620C87-CE1F-4195-87A5-D047E47E98A9}"/>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8" name="Footer Placeholder 7">
            <a:extLst>
              <a:ext uri="{FF2B5EF4-FFF2-40B4-BE49-F238E27FC236}">
                <a16:creationId xmlns:a16="http://schemas.microsoft.com/office/drawing/2014/main" id="{0E6335C4-D8C8-476D-BC77-D4E927908E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87B499-8032-45BB-B36B-6AE2D89D719A}"/>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3674113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340D1-DCB5-4A3B-BB83-1AD06C5E45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B67FEC-0637-4B7A-9307-0D07347ABB5C}"/>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4" name="Footer Placeholder 3">
            <a:extLst>
              <a:ext uri="{FF2B5EF4-FFF2-40B4-BE49-F238E27FC236}">
                <a16:creationId xmlns:a16="http://schemas.microsoft.com/office/drawing/2014/main" id="{F2078A49-2352-456B-A180-42D892E6D3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5A01-2D05-4CBA-AFE3-6288B970FA6B}"/>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3073602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B9C09A-DFDC-4444-A825-E60BB5DAB87B}"/>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3" name="Footer Placeholder 2">
            <a:extLst>
              <a:ext uri="{FF2B5EF4-FFF2-40B4-BE49-F238E27FC236}">
                <a16:creationId xmlns:a16="http://schemas.microsoft.com/office/drawing/2014/main" id="{F13E0D6A-C5EB-49CE-AB01-F3EC8111E8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231D35-8433-4539-8715-7E2D894F9635}"/>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348324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5C0A6-0EAC-45DF-8387-6647CCE8DE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06A835-7B27-43CA-9D25-A5D24F066E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1F2970-8869-41A7-BD90-7D363E25C9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6F79D7-3A9A-4805-B0C3-43EE486898A1}"/>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6" name="Footer Placeholder 5">
            <a:extLst>
              <a:ext uri="{FF2B5EF4-FFF2-40B4-BE49-F238E27FC236}">
                <a16:creationId xmlns:a16="http://schemas.microsoft.com/office/drawing/2014/main" id="{CB1F84B7-F2DE-44C3-A2C1-9399A4F4F5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1DDB15-472D-4813-BCD3-4EBF9B5BB6BC}"/>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2809638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A9E89-4D85-4620-96C0-D695DF7590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627DDB-8B6B-413D-A4E5-7D349021C5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8618D4-20BE-4EE9-8736-9B01B4AD58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3890AC-1446-4F76-8EFD-62FB00CBF0AB}"/>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6" name="Footer Placeholder 5">
            <a:extLst>
              <a:ext uri="{FF2B5EF4-FFF2-40B4-BE49-F238E27FC236}">
                <a16:creationId xmlns:a16="http://schemas.microsoft.com/office/drawing/2014/main" id="{4C6170D7-965E-4D88-8912-11C976E72D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4B4F82-F1FC-4E58-A31D-9CC086AF45FB}"/>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824811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D7150-A684-49B9-B08C-0D11D1C4C2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E6DE51-55B8-43DF-B440-9282E671E1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3168A-2B5B-4FA0-87E8-9F37B2393369}"/>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5" name="Footer Placeholder 4">
            <a:extLst>
              <a:ext uri="{FF2B5EF4-FFF2-40B4-BE49-F238E27FC236}">
                <a16:creationId xmlns:a16="http://schemas.microsoft.com/office/drawing/2014/main" id="{73FDF567-2BAE-4FF0-A5D7-13F49970C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6951BE-FCD7-4FE2-957A-4A63F93B667D}"/>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176526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A9D9C2-10D6-436B-A988-C24574A48E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625423-2243-4B7F-8D28-91942AC718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BB9556-93DB-4D4B-B618-52D49E6FA352}"/>
              </a:ext>
            </a:extLst>
          </p:cNvPr>
          <p:cNvSpPr>
            <a:spLocks noGrp="1"/>
          </p:cNvSpPr>
          <p:nvPr>
            <p:ph type="dt" sz="half" idx="10"/>
          </p:nvPr>
        </p:nvSpPr>
        <p:spPr/>
        <p:txBody>
          <a:bodyPr/>
          <a:lstStyle/>
          <a:p>
            <a:fld id="{8478EB7C-F5DC-476B-9595-8852ECC1195B}" type="datetimeFigureOut">
              <a:rPr lang="en-US" smtClean="0"/>
              <a:t>10/16/2019</a:t>
            </a:fld>
            <a:endParaRPr lang="en-US"/>
          </a:p>
        </p:txBody>
      </p:sp>
      <p:sp>
        <p:nvSpPr>
          <p:cNvPr id="5" name="Footer Placeholder 4">
            <a:extLst>
              <a:ext uri="{FF2B5EF4-FFF2-40B4-BE49-F238E27FC236}">
                <a16:creationId xmlns:a16="http://schemas.microsoft.com/office/drawing/2014/main" id="{52DEB1CA-CBCA-4CC1-9CB5-46FA557DEE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A57666-4B9B-4335-B044-FDEBE3F54397}"/>
              </a:ext>
            </a:extLst>
          </p:cNvPr>
          <p:cNvSpPr>
            <a:spLocks noGrp="1"/>
          </p:cNvSpPr>
          <p:nvPr>
            <p:ph type="sldNum" sz="quarter" idx="12"/>
          </p:nvPr>
        </p:nvSpPr>
        <p:spPr/>
        <p:txBody>
          <a:bodyPr/>
          <a:lstStyle/>
          <a:p>
            <a:fld id="{81396414-5A9D-4ED1-A60D-158D050193BE}" type="slidenum">
              <a:rPr lang="en-US" smtClean="0"/>
              <a:t>‹#›</a:t>
            </a:fld>
            <a:endParaRPr lang="en-US"/>
          </a:p>
        </p:txBody>
      </p:sp>
    </p:spTree>
    <p:extLst>
      <p:ext uri="{BB962C8B-B14F-4D97-AF65-F5344CB8AC3E}">
        <p14:creationId xmlns:p14="http://schemas.microsoft.com/office/powerpoint/2010/main" val="58643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A1503E-4821-4147-A37D-19083B53A8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279F58-C419-454C-8290-A41B99E21D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C233B-7DA4-48CB-9A5B-DD53B1BBC1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78EB7C-F5DC-476B-9595-8852ECC1195B}" type="datetimeFigureOut">
              <a:rPr lang="en-US" smtClean="0"/>
              <a:t>10/16/2019</a:t>
            </a:fld>
            <a:endParaRPr lang="en-US"/>
          </a:p>
        </p:txBody>
      </p:sp>
      <p:sp>
        <p:nvSpPr>
          <p:cNvPr id="5" name="Footer Placeholder 4">
            <a:extLst>
              <a:ext uri="{FF2B5EF4-FFF2-40B4-BE49-F238E27FC236}">
                <a16:creationId xmlns:a16="http://schemas.microsoft.com/office/drawing/2014/main" id="{17393C32-8737-464E-B48E-663A02131D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34A79-F29D-4DA8-87CE-C9E05490C3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396414-5A9D-4ED1-A60D-158D050193BE}" type="slidenum">
              <a:rPr lang="en-US" smtClean="0"/>
              <a:t>‹#›</a:t>
            </a:fld>
            <a:endParaRPr lang="en-US"/>
          </a:p>
        </p:txBody>
      </p:sp>
    </p:spTree>
    <p:extLst>
      <p:ext uri="{BB962C8B-B14F-4D97-AF65-F5344CB8AC3E}">
        <p14:creationId xmlns:p14="http://schemas.microsoft.com/office/powerpoint/2010/main" val="2968163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washingtontimes.com/topics/roger-a-pielke-j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visitmaldives.com/influencers-from-usa-arrive-in-maldives-to-promote-tourism/" TargetMode="External"/><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hyperlink" Target="https://visitmaldives.com/influencers-from-usa-arrive-in-maldives-to-promote-tourism/#respond" TargetMode="External"/><Relationship Id="rId5" Type="http://schemas.openxmlformats.org/officeDocument/2006/relationships/hyperlink" Target="https://visitmaldives.com/category/uncategorized/" TargetMode="External"/><Relationship Id="rId4" Type="http://schemas.openxmlformats.org/officeDocument/2006/relationships/hyperlink" Target="https://visitmaldives.com/author/huza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thegwpf.org/content/uploads/2019/02/State-of-the-polar-bear2018.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7A50-0120-4A9C-B703-F031BCF15636}"/>
              </a:ext>
            </a:extLst>
          </p:cNvPr>
          <p:cNvSpPr>
            <a:spLocks noGrp="1"/>
          </p:cNvSpPr>
          <p:nvPr>
            <p:ph type="ctrTitle"/>
          </p:nvPr>
        </p:nvSpPr>
        <p:spPr>
          <a:xfrm>
            <a:off x="1521854" y="1128802"/>
            <a:ext cx="9144000" cy="2387600"/>
          </a:xfrm>
        </p:spPr>
        <p:txBody>
          <a:bodyPr anchor="ctr">
            <a:normAutofit fontScale="90000"/>
          </a:bodyPr>
          <a:lstStyle/>
          <a:p>
            <a:br>
              <a:rPr lang="en-US" dirty="0"/>
            </a:br>
            <a:r>
              <a:rPr lang="en-US" dirty="0"/>
              <a:t>Perpetual Climate Panic Failures Fuel Albemarle County’s U.N. ICLEI Embrace</a:t>
            </a:r>
            <a:br>
              <a:rPr lang="en-US" dirty="0"/>
            </a:br>
            <a:r>
              <a:rPr lang="en-US" sz="2200" dirty="0">
                <a:latin typeface="Calibri" panose="020F0502020204030204" pitchFamily="34" charset="0"/>
                <a:cs typeface="Calibri" panose="020F0502020204030204" pitchFamily="34" charset="0"/>
              </a:rPr>
              <a:t>October 16, 2019</a:t>
            </a: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BOS Albemarle County, VA</a:t>
            </a:r>
            <a:endParaRPr lang="en-US" dirty="0"/>
          </a:p>
        </p:txBody>
      </p:sp>
      <p:sp>
        <p:nvSpPr>
          <p:cNvPr id="3" name="Subtitle 2">
            <a:extLst>
              <a:ext uri="{FF2B5EF4-FFF2-40B4-BE49-F238E27FC236}">
                <a16:creationId xmlns:a16="http://schemas.microsoft.com/office/drawing/2014/main" id="{244179A9-65FF-4360-A661-5EDA69B53A55}"/>
              </a:ext>
            </a:extLst>
          </p:cNvPr>
          <p:cNvSpPr>
            <a:spLocks noGrp="1"/>
          </p:cNvSpPr>
          <p:nvPr>
            <p:ph type="subTitle" idx="1"/>
          </p:nvPr>
        </p:nvSpPr>
        <p:spPr>
          <a:xfrm>
            <a:off x="1524000" y="4546242"/>
            <a:ext cx="9144000" cy="1182956"/>
          </a:xfrm>
        </p:spPr>
        <p:txBody>
          <a:bodyPr/>
          <a:lstStyle/>
          <a:p>
            <a:r>
              <a:rPr lang="en-US" dirty="0"/>
              <a:t>Charles G. Battig, M.S.,M.D.</a:t>
            </a:r>
          </a:p>
          <a:p>
            <a:r>
              <a:rPr lang="en-US" dirty="0"/>
              <a:t>Virginia Scientists and Engineers for Energy and Environment</a:t>
            </a:r>
          </a:p>
          <a:p>
            <a:endParaRPr lang="en-US" dirty="0"/>
          </a:p>
        </p:txBody>
      </p:sp>
    </p:spTree>
    <p:extLst>
      <p:ext uri="{BB962C8B-B14F-4D97-AF65-F5344CB8AC3E}">
        <p14:creationId xmlns:p14="http://schemas.microsoft.com/office/powerpoint/2010/main" val="4049195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2D558-B4A8-4F0A-BDB9-B251E894D107}"/>
              </a:ext>
            </a:extLst>
          </p:cNvPr>
          <p:cNvSpPr>
            <a:spLocks noGrp="1"/>
          </p:cNvSpPr>
          <p:nvPr>
            <p:ph type="title"/>
          </p:nvPr>
        </p:nvSpPr>
        <p:spPr>
          <a:xfrm>
            <a:off x="715850" y="287852"/>
            <a:ext cx="10515600" cy="1325563"/>
          </a:xfrm>
        </p:spPr>
        <p:txBody>
          <a:bodyPr/>
          <a:lstStyle/>
          <a:p>
            <a:pPr algn="ctr"/>
            <a:r>
              <a:rPr lang="en-US" dirty="0">
                <a:latin typeface="+mn-lt"/>
              </a:rPr>
              <a:t>Current Climate Hysteria Is Focused on the Red Blip At Lower Right Graph</a:t>
            </a:r>
          </a:p>
        </p:txBody>
      </p:sp>
      <p:pic>
        <p:nvPicPr>
          <p:cNvPr id="1026" name="Picture 2">
            <a:extLst>
              <a:ext uri="{FF2B5EF4-FFF2-40B4-BE49-F238E27FC236}">
                <a16:creationId xmlns:a16="http://schemas.microsoft.com/office/drawing/2014/main" id="{039C5CBB-B934-496C-9566-F02847B128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2180" y="1542581"/>
            <a:ext cx="9607640" cy="5115797"/>
          </a:xfrm>
          <a:prstGeom prst="rect">
            <a:avLst/>
          </a:prstGeom>
          <a:noFill/>
          <a:extLst>
            <a:ext uri="{909E8E84-426E-40DD-AFC4-6F175D3DCCD1}">
              <a14:hiddenFill xmlns:a14="http://schemas.microsoft.com/office/drawing/2010/main">
                <a:solidFill>
                  <a:srgbClr val="FFFFFF"/>
                </a:solidFill>
              </a14:hiddenFill>
            </a:ext>
          </a:extLst>
        </p:spPr>
      </p:pic>
      <p:sp>
        <p:nvSpPr>
          <p:cNvPr id="5" name="Arrow: Left 4">
            <a:extLst>
              <a:ext uri="{FF2B5EF4-FFF2-40B4-BE49-F238E27FC236}">
                <a16:creationId xmlns:a16="http://schemas.microsoft.com/office/drawing/2014/main" id="{C42732B1-8D7D-49D1-9F17-E9EDAD8B80ED}"/>
              </a:ext>
            </a:extLst>
          </p:cNvPr>
          <p:cNvSpPr/>
          <p:nvPr/>
        </p:nvSpPr>
        <p:spPr>
          <a:xfrm>
            <a:off x="9755747" y="5048518"/>
            <a:ext cx="978408" cy="266902"/>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6190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00FAF20-A768-45F4-BB4E-E701F5D71835}"/>
              </a:ext>
            </a:extLst>
          </p:cNvPr>
          <p:cNvSpPr>
            <a:spLocks noGrp="1"/>
          </p:cNvSpPr>
          <p:nvPr>
            <p:ph type="title"/>
          </p:nvPr>
        </p:nvSpPr>
        <p:spPr>
          <a:xfrm>
            <a:off x="340562" y="924731"/>
            <a:ext cx="11165983" cy="823912"/>
          </a:xfrm>
        </p:spPr>
        <p:txBody>
          <a:bodyPr>
            <a:normAutofit fontScale="90000"/>
          </a:bodyPr>
          <a:lstStyle/>
          <a:p>
            <a:pPr lvl="0" algn="ctr">
              <a:spcBef>
                <a:spcPts val="1000"/>
              </a:spcBef>
            </a:pPr>
            <a:r>
              <a:rPr lang="en-US" sz="4000" dirty="0">
                <a:solidFill>
                  <a:prstClr val="black"/>
                </a:solidFill>
                <a:latin typeface="Calibri" panose="020F0502020204030204"/>
                <a:ea typeface="+mn-ea"/>
                <a:cs typeface="+mn-cs"/>
              </a:rPr>
              <a:t>“Global Warming Never Was and Never Will Be a Serious Problem…”</a:t>
            </a:r>
            <a:br>
              <a:rPr lang="en-US" sz="3200" dirty="0">
                <a:solidFill>
                  <a:prstClr val="black"/>
                </a:solidFill>
                <a:latin typeface="Calibri" panose="020F0502020204030204"/>
                <a:ea typeface="+mn-ea"/>
                <a:cs typeface="+mn-cs"/>
              </a:rPr>
            </a:br>
            <a:endParaRPr lang="en-US" sz="6000" dirty="0"/>
          </a:p>
        </p:txBody>
      </p:sp>
      <p:sp>
        <p:nvSpPr>
          <p:cNvPr id="8" name="Text Placeholder 7">
            <a:extLst>
              <a:ext uri="{FF2B5EF4-FFF2-40B4-BE49-F238E27FC236}">
                <a16:creationId xmlns:a16="http://schemas.microsoft.com/office/drawing/2014/main" id="{DC70A390-B9B0-41C5-97A6-3C707EAE5E3C}"/>
              </a:ext>
            </a:extLst>
          </p:cNvPr>
          <p:cNvSpPr>
            <a:spLocks noGrp="1"/>
          </p:cNvSpPr>
          <p:nvPr>
            <p:ph type="body" idx="1"/>
          </p:nvPr>
        </p:nvSpPr>
        <p:spPr/>
        <p:txBody>
          <a:bodyPr>
            <a:normAutofit fontScale="77500" lnSpcReduction="20000"/>
          </a:bodyPr>
          <a:lstStyle/>
          <a:p>
            <a:r>
              <a:rPr lang="en-US" b="0" dirty="0"/>
              <a:t>A major scientific paper, which </a:t>
            </a:r>
            <a:r>
              <a:rPr lang="en-US" dirty="0"/>
              <a:t>claimed to have found rapid warming </a:t>
            </a:r>
            <a:r>
              <a:rPr lang="en-US" b="0" dirty="0"/>
              <a:t>in the oceans as a result of manmade global warming, has been </a:t>
            </a:r>
            <a:r>
              <a:rPr lang="en-US" sz="2600" dirty="0"/>
              <a:t>withdrawn</a:t>
            </a:r>
            <a:r>
              <a:rPr lang="en-US" sz="3100" b="0" dirty="0"/>
              <a:t> </a:t>
            </a:r>
            <a:endParaRPr lang="en-US" dirty="0"/>
          </a:p>
        </p:txBody>
      </p:sp>
      <p:pic>
        <p:nvPicPr>
          <p:cNvPr id="1026" name="Picture 2">
            <a:extLst>
              <a:ext uri="{FF2B5EF4-FFF2-40B4-BE49-F238E27FC236}">
                <a16:creationId xmlns:a16="http://schemas.microsoft.com/office/drawing/2014/main" id="{8FFF2E13-59FF-4D9F-A03D-991620207F5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913808" y="2505075"/>
            <a:ext cx="5009746" cy="36845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7A49449D-D7A6-47D6-AC2E-D7DBABCB92B5}"/>
              </a:ext>
            </a:extLst>
          </p:cNvPr>
          <p:cNvSpPr>
            <a:spLocks noGrp="1"/>
          </p:cNvSpPr>
          <p:nvPr>
            <p:ph type="body" sz="quarter" idx="3"/>
          </p:nvPr>
        </p:nvSpPr>
        <p:spPr>
          <a:xfrm>
            <a:off x="6236562" y="1526617"/>
            <a:ext cx="5183188" cy="823912"/>
          </a:xfrm>
        </p:spPr>
        <p:txBody>
          <a:bodyPr anchor="ctr">
            <a:normAutofit fontScale="77500" lnSpcReduction="20000"/>
          </a:bodyPr>
          <a:lstStyle/>
          <a:p>
            <a:pPr algn="ctr"/>
            <a:r>
              <a:rPr lang="en-US" sz="400" dirty="0"/>
              <a:t>“”</a:t>
            </a:r>
            <a:r>
              <a:rPr lang="en-US" sz="3400" dirty="0"/>
              <a:t>”simply isn’t supported by any direct evidence”</a:t>
            </a:r>
            <a:endParaRPr lang="en-US" sz="3400" b="0" dirty="0"/>
          </a:p>
        </p:txBody>
      </p:sp>
      <p:sp>
        <p:nvSpPr>
          <p:cNvPr id="10" name="Content Placeholder 9">
            <a:extLst>
              <a:ext uri="{FF2B5EF4-FFF2-40B4-BE49-F238E27FC236}">
                <a16:creationId xmlns:a16="http://schemas.microsoft.com/office/drawing/2014/main" id="{D93A8425-16A2-42BE-959F-813EBF61744A}"/>
              </a:ext>
            </a:extLst>
          </p:cNvPr>
          <p:cNvSpPr>
            <a:spLocks noGrp="1"/>
          </p:cNvSpPr>
          <p:nvPr>
            <p:ph sz="quarter" idx="4"/>
          </p:nvPr>
        </p:nvSpPr>
        <p:spPr>
          <a:xfrm>
            <a:off x="6172200" y="2298879"/>
            <a:ext cx="5183188" cy="3890784"/>
          </a:xfrm>
        </p:spPr>
        <p:txBody>
          <a:bodyPr>
            <a:normAutofit fontScale="77500" lnSpcReduction="20000"/>
          </a:bodyPr>
          <a:lstStyle/>
          <a:p>
            <a:r>
              <a:rPr lang="en-US" dirty="0"/>
              <a:t>Professor Nir </a:t>
            </a:r>
            <a:r>
              <a:rPr lang="en-US" dirty="0" err="1"/>
              <a:t>Shaviv</a:t>
            </a:r>
            <a:r>
              <a:rPr lang="en-US" dirty="0"/>
              <a:t>, the chairman of the </a:t>
            </a:r>
            <a:r>
              <a:rPr lang="en-US" dirty="0" err="1"/>
              <a:t>Racah</a:t>
            </a:r>
            <a:r>
              <a:rPr lang="en-US" dirty="0"/>
              <a:t> Institute of Physics at the Hebrew University of Jerusalem: "The West would then realize that global warming never was and never will be a serious problem...</a:t>
            </a:r>
            <a:r>
              <a:rPr lang="en-US" b="1" dirty="0"/>
              <a:t>To begin with, the story we hear in the media, that most 20th-century warming is anthropogenic, that the climate is very sensitive to changes in CO2, and that future warming will, therefore, be large and will happen very soon, simply isn’t supported by any direct evidence, only a shaky line of circular reasoning."</a:t>
            </a:r>
          </a:p>
        </p:txBody>
      </p:sp>
    </p:spTree>
    <p:extLst>
      <p:ext uri="{BB962C8B-B14F-4D97-AF65-F5344CB8AC3E}">
        <p14:creationId xmlns:p14="http://schemas.microsoft.com/office/powerpoint/2010/main" val="321176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26332-E724-4B52-929C-52490B7BBE19}"/>
              </a:ext>
            </a:extLst>
          </p:cNvPr>
          <p:cNvSpPr>
            <a:spLocks noGrp="1"/>
          </p:cNvSpPr>
          <p:nvPr>
            <p:ph type="title"/>
          </p:nvPr>
        </p:nvSpPr>
        <p:spPr>
          <a:xfrm>
            <a:off x="838200" y="403761"/>
            <a:ext cx="10515600" cy="1325563"/>
          </a:xfrm>
        </p:spPr>
        <p:txBody>
          <a:bodyPr>
            <a:normAutofit fontScale="90000"/>
          </a:bodyPr>
          <a:lstStyle/>
          <a:p>
            <a:pPr algn="ctr"/>
            <a:r>
              <a:rPr lang="en-US" sz="2700" dirty="0">
                <a:solidFill>
                  <a:srgbClr val="000000"/>
                </a:solidFill>
                <a:latin typeface="+mn-lt"/>
              </a:rPr>
              <a:t>From: Albemarle County: AGENDA DATE: 9/18/2019    File #: 19-464, Version: 1</a:t>
            </a:r>
            <a:br>
              <a:rPr lang="en-US" sz="2700" dirty="0">
                <a:solidFill>
                  <a:srgbClr val="000000"/>
                </a:solidFill>
                <a:latin typeface="+mn-lt"/>
              </a:rPr>
            </a:br>
            <a:r>
              <a:rPr lang="en-US" sz="2700" dirty="0">
                <a:solidFill>
                  <a:srgbClr val="000000"/>
                </a:solidFill>
                <a:latin typeface="+mn-lt"/>
              </a:rPr>
              <a:t>TITLE:  Climate Action Planning Phase 1</a:t>
            </a:r>
            <a:r>
              <a:rPr lang="en-US" sz="2800" dirty="0">
                <a:solidFill>
                  <a:srgbClr val="000000"/>
                </a:solidFill>
                <a:latin typeface="pg-1ff9"/>
              </a:rPr>
              <a:t> Update</a:t>
            </a:r>
            <a:br>
              <a:rPr lang="en-US" sz="3200" dirty="0">
                <a:solidFill>
                  <a:srgbClr val="000000"/>
                </a:solidFill>
                <a:latin typeface="pg-1ff9"/>
              </a:rPr>
            </a:br>
            <a:endParaRPr lang="en-US" sz="3200" dirty="0"/>
          </a:p>
        </p:txBody>
      </p:sp>
      <p:sp>
        <p:nvSpPr>
          <p:cNvPr id="3" name="Content Placeholder 2">
            <a:extLst>
              <a:ext uri="{FF2B5EF4-FFF2-40B4-BE49-F238E27FC236}">
                <a16:creationId xmlns:a16="http://schemas.microsoft.com/office/drawing/2014/main" id="{707F9279-B44D-4931-9C3D-855D6EBD642A}"/>
              </a:ext>
            </a:extLst>
          </p:cNvPr>
          <p:cNvSpPr>
            <a:spLocks noGrp="1"/>
          </p:cNvSpPr>
          <p:nvPr>
            <p:ph idx="1"/>
          </p:nvPr>
        </p:nvSpPr>
        <p:spPr>
          <a:xfrm>
            <a:off x="838200" y="1397358"/>
            <a:ext cx="10515600" cy="5254580"/>
          </a:xfrm>
        </p:spPr>
        <p:txBody>
          <a:bodyPr>
            <a:normAutofit fontScale="92500"/>
          </a:bodyPr>
          <a:lstStyle/>
          <a:p>
            <a:pPr marL="0" indent="0">
              <a:buNone/>
            </a:pPr>
            <a:r>
              <a:rPr lang="en-US" sz="2500" dirty="0">
                <a:solidFill>
                  <a:srgbClr val="000000"/>
                </a:solidFill>
                <a:latin typeface="pg-1ff9"/>
                <a:ea typeface="+mj-ea"/>
                <a:cs typeface="+mj-cs"/>
              </a:rPr>
              <a:t>“September 6, 2017 the Board adopted a Resolution”:</a:t>
            </a:r>
          </a:p>
          <a:p>
            <a:pPr marL="0" indent="0">
              <a:buNone/>
            </a:pPr>
            <a:r>
              <a:rPr lang="en-US" sz="2400" i="1" dirty="0">
                <a:solidFill>
                  <a:srgbClr val="000000"/>
                </a:solidFill>
                <a:latin typeface="pg-1ff9"/>
              </a:rPr>
              <a:t>“Reaffirm Commitment to</a:t>
            </a:r>
            <a:r>
              <a:rPr lang="en-US" sz="2400" i="1" dirty="0">
                <a:solidFill>
                  <a:srgbClr val="000000"/>
                </a:solidFill>
                <a:latin typeface="pg-1ffc"/>
              </a:rPr>
              <a:t> </a:t>
            </a:r>
            <a:r>
              <a:rPr lang="en-US" sz="2400" i="1" dirty="0">
                <a:solidFill>
                  <a:srgbClr val="000000"/>
                </a:solidFill>
                <a:latin typeface="pg-1ff9"/>
              </a:rPr>
              <a:t>Support Local Action to Reduce </a:t>
            </a:r>
            <a:r>
              <a:rPr lang="en-US" sz="2400" b="1" i="1" u="sng" dirty="0">
                <a:solidFill>
                  <a:srgbClr val="000000"/>
                </a:solidFill>
                <a:latin typeface="pg-1ff9"/>
              </a:rPr>
              <a:t>Climate Pollution</a:t>
            </a:r>
            <a:r>
              <a:rPr lang="en-US" sz="2400" i="1" dirty="0">
                <a:solidFill>
                  <a:srgbClr val="000000"/>
                </a:solidFill>
                <a:latin typeface="pg-1ff9"/>
              </a:rPr>
              <a:t>”…</a:t>
            </a:r>
          </a:p>
          <a:p>
            <a:pPr marL="457200" lvl="1" indent="0">
              <a:buNone/>
            </a:pPr>
            <a:r>
              <a:rPr lang="en-US" sz="2600" dirty="0">
                <a:solidFill>
                  <a:srgbClr val="000000"/>
                </a:solidFill>
              </a:rPr>
              <a:t>This is a non-scientific,  nonsense term with no scientific credibility, a political invention at best.</a:t>
            </a:r>
          </a:p>
          <a:p>
            <a:pPr marL="0" indent="0">
              <a:buNone/>
            </a:pPr>
            <a:r>
              <a:rPr lang="en-US" sz="2400" i="1" dirty="0">
                <a:solidFill>
                  <a:srgbClr val="000000"/>
                </a:solidFill>
                <a:latin typeface="pg-1ff9"/>
              </a:rPr>
              <a:t>“…to adopt the Intergovernmental Panel on Climate Change (IPCC) recommendation of reducing community-wide greenhouse gasses 45% by 2030 and to achieve net-zero emissions by 2050. The IPCC recommendation meets the intent of the Paris Agreement goal of keeping average global temperature rise within 1.5 degrees Celsius”…  </a:t>
            </a:r>
          </a:p>
          <a:p>
            <a:pPr marL="457200" lvl="1" indent="0">
              <a:buNone/>
            </a:pPr>
            <a:r>
              <a:rPr lang="en-US" dirty="0">
                <a:solidFill>
                  <a:srgbClr val="000000"/>
                </a:solidFill>
              </a:rPr>
              <a:t>The IPCC labeled </a:t>
            </a:r>
            <a:r>
              <a:rPr lang="en-US" i="1" dirty="0">
                <a:solidFill>
                  <a:srgbClr val="000000"/>
                </a:solidFill>
              </a:rPr>
              <a:t>Global Climate </a:t>
            </a:r>
            <a:r>
              <a:rPr lang="en-US" dirty="0">
                <a:solidFill>
                  <a:srgbClr val="000000"/>
                </a:solidFill>
                <a:latin typeface="adobe-caslon-pro"/>
              </a:rPr>
              <a:t>“a coupled non-linear chaotic system”, and stated that “long-term </a:t>
            </a:r>
            <a:r>
              <a:rPr lang="en-US" u="sng" dirty="0">
                <a:solidFill>
                  <a:srgbClr val="000000"/>
                </a:solidFill>
                <a:latin typeface="adobe-caslon-pro"/>
              </a:rPr>
              <a:t>prediction of future climate states is not possible</a:t>
            </a:r>
            <a:r>
              <a:rPr lang="en-US" dirty="0">
                <a:solidFill>
                  <a:srgbClr val="000000"/>
                </a:solidFill>
                <a:latin typeface="adobe-caslon-pro"/>
              </a:rPr>
              <a:t>.” (IPCC 3rd Assessment Report, 2001).   The U.N. has itself documented the impossibility of making such temperature  predictions.  The IPCC is not a climate research entity; it is a political body targeting human energy activities. Why does the county blindly accept this foreign body to set local goals? Where is the proof that reducing local green-house gases will produce any change in the climate?</a:t>
            </a:r>
            <a:endParaRPr lang="en-US" i="1" dirty="0">
              <a:solidFill>
                <a:srgbClr val="000000"/>
              </a:solidFill>
              <a:latin typeface="pg-1ff9"/>
            </a:endParaRPr>
          </a:p>
          <a:p>
            <a:pPr marL="0" indent="0">
              <a:buNone/>
            </a:pPr>
            <a:endParaRPr lang="en-US" sz="2400" dirty="0">
              <a:solidFill>
                <a:srgbClr val="000000"/>
              </a:solidFill>
              <a:latin typeface="pg-1ff9"/>
            </a:endParaRPr>
          </a:p>
          <a:p>
            <a:endParaRPr lang="en-US" dirty="0"/>
          </a:p>
        </p:txBody>
      </p:sp>
    </p:spTree>
    <p:extLst>
      <p:ext uri="{BB962C8B-B14F-4D97-AF65-F5344CB8AC3E}">
        <p14:creationId xmlns:p14="http://schemas.microsoft.com/office/powerpoint/2010/main" val="2589283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FE63B-9238-46AD-9A15-1CDC0B5ACC3F}"/>
              </a:ext>
            </a:extLst>
          </p:cNvPr>
          <p:cNvSpPr>
            <a:spLocks noGrp="1"/>
          </p:cNvSpPr>
          <p:nvPr>
            <p:ph type="title"/>
          </p:nvPr>
        </p:nvSpPr>
        <p:spPr>
          <a:xfrm>
            <a:off x="838200" y="650383"/>
            <a:ext cx="10515600" cy="1114023"/>
          </a:xfrm>
        </p:spPr>
        <p:txBody>
          <a:bodyPr anchor="ctr">
            <a:normAutofit fontScale="90000"/>
          </a:bodyPr>
          <a:lstStyle/>
          <a:p>
            <a:pPr algn="ctr"/>
            <a:br>
              <a:rPr lang="en-US" dirty="0"/>
            </a:br>
            <a:r>
              <a:rPr lang="en-US" sz="3600" b="1" dirty="0"/>
              <a:t>U.N. IPCC Climate Computers Predicted 3X The Actual Warming Over a Fifty Year  Period</a:t>
            </a:r>
            <a:br>
              <a:rPr lang="en-US" sz="3600" b="1" dirty="0"/>
            </a:br>
            <a:r>
              <a:rPr lang="en-US" sz="3600" b="1" dirty="0"/>
              <a:t>Albemarle County Pledges to Follow U.N. Anyway!</a:t>
            </a:r>
            <a:br>
              <a:rPr lang="en-US" sz="3600" dirty="0"/>
            </a:br>
            <a:br>
              <a:rPr lang="en-US" sz="3600" dirty="0"/>
            </a:br>
            <a:endParaRPr lang="en-US" sz="3600" b="1" dirty="0"/>
          </a:p>
        </p:txBody>
      </p:sp>
      <p:pic>
        <p:nvPicPr>
          <p:cNvPr id="11266" name="Picture 2">
            <a:extLst>
              <a:ext uri="{FF2B5EF4-FFF2-40B4-BE49-F238E27FC236}">
                <a16:creationId xmlns:a16="http://schemas.microsoft.com/office/drawing/2014/main" id="{FE06E66D-BBA6-424C-99AE-0132DB2EFF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137893" y="1844942"/>
            <a:ext cx="8100811" cy="4716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051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4060-7CBA-4DD0-B3A5-28CA349E64E3}"/>
              </a:ext>
            </a:extLst>
          </p:cNvPr>
          <p:cNvSpPr>
            <a:spLocks noGrp="1"/>
          </p:cNvSpPr>
          <p:nvPr>
            <p:ph type="title"/>
          </p:nvPr>
        </p:nvSpPr>
        <p:spPr>
          <a:xfrm>
            <a:off x="611745" y="365125"/>
            <a:ext cx="10966361" cy="1325563"/>
          </a:xfrm>
        </p:spPr>
        <p:txBody>
          <a:bodyPr>
            <a:noAutofit/>
          </a:bodyPr>
          <a:lstStyle/>
          <a:p>
            <a:pPr algn="ctr"/>
            <a:r>
              <a:rPr lang="en-US" sz="3600" dirty="0">
                <a:latin typeface="+mn-lt"/>
              </a:rPr>
              <a:t>Albemarle County Now Wants to Rejoin </a:t>
            </a:r>
            <a:r>
              <a:rPr lang="en-US" sz="3600" i="1" dirty="0">
                <a:latin typeface="+mn-lt"/>
              </a:rPr>
              <a:t>ICLEI</a:t>
            </a:r>
            <a:r>
              <a:rPr lang="en-US" sz="3600" dirty="0">
                <a:latin typeface="+mn-lt"/>
              </a:rPr>
              <a:t> After Dropping Out With Many Others in 2011;</a:t>
            </a:r>
            <a:br>
              <a:rPr lang="en-US" sz="3600" dirty="0">
                <a:latin typeface="+mn-lt"/>
              </a:rPr>
            </a:br>
            <a:r>
              <a:rPr lang="en-US" sz="3600" dirty="0">
                <a:latin typeface="+mn-lt"/>
              </a:rPr>
              <a:t>ICLEI is the Handmaiden  of the U.N. Agenda 21 (1992) </a:t>
            </a:r>
          </a:p>
        </p:txBody>
      </p:sp>
      <p:pic>
        <p:nvPicPr>
          <p:cNvPr id="7" name="Content Placeholder 6">
            <a:extLst>
              <a:ext uri="{FF2B5EF4-FFF2-40B4-BE49-F238E27FC236}">
                <a16:creationId xmlns:a16="http://schemas.microsoft.com/office/drawing/2014/main" id="{F884C475-3B06-4270-9DFA-F69D88693966}"/>
              </a:ext>
            </a:extLst>
          </p:cNvPr>
          <p:cNvPicPr>
            <a:picLocks noGrp="1" noChangeAspect="1"/>
          </p:cNvPicPr>
          <p:nvPr>
            <p:ph sz="half" idx="1"/>
          </p:nvPr>
        </p:nvPicPr>
        <p:blipFill>
          <a:blip r:embed="rId2"/>
          <a:stretch>
            <a:fillRect/>
          </a:stretch>
        </p:blipFill>
        <p:spPr>
          <a:xfrm>
            <a:off x="1142801" y="1825625"/>
            <a:ext cx="4876999" cy="4351338"/>
          </a:xfrm>
          <a:prstGeom prst="rect">
            <a:avLst/>
          </a:prstGeom>
        </p:spPr>
      </p:pic>
      <p:sp>
        <p:nvSpPr>
          <p:cNvPr id="3" name="Content Placeholder 2">
            <a:extLst>
              <a:ext uri="{FF2B5EF4-FFF2-40B4-BE49-F238E27FC236}">
                <a16:creationId xmlns:a16="http://schemas.microsoft.com/office/drawing/2014/main" id="{19C06854-04F1-4EB9-BA7F-316E46A89126}"/>
              </a:ext>
            </a:extLst>
          </p:cNvPr>
          <p:cNvSpPr>
            <a:spLocks noGrp="1"/>
          </p:cNvSpPr>
          <p:nvPr>
            <p:ph sz="half" idx="2"/>
          </p:nvPr>
        </p:nvSpPr>
        <p:spPr/>
        <p:txBody>
          <a:bodyPr anchor="ctr">
            <a:normAutofit fontScale="85000" lnSpcReduction="10000"/>
          </a:bodyPr>
          <a:lstStyle/>
          <a:p>
            <a:pPr>
              <a:buFont typeface="Wingdings" panose="05000000000000000000" pitchFamily="2" charset="2"/>
              <a:buChar char="ü"/>
            </a:pPr>
            <a:r>
              <a:rPr lang="en-US" dirty="0"/>
              <a:t>ICLEI (International Council for Local Environmental Initiatives)</a:t>
            </a:r>
          </a:p>
          <a:p>
            <a:pPr>
              <a:buFont typeface="Wingdings" panose="05000000000000000000" pitchFamily="2" charset="2"/>
              <a:buChar char="ü"/>
            </a:pPr>
            <a:r>
              <a:rPr lang="en-US" dirty="0"/>
              <a:t>“Sustainability” is a U.N. political creation of the Brundtland Report 1987</a:t>
            </a:r>
          </a:p>
          <a:p>
            <a:pPr>
              <a:buFont typeface="Wingdings" panose="05000000000000000000" pitchFamily="2" charset="2"/>
              <a:buChar char="ü"/>
            </a:pPr>
            <a:r>
              <a:rPr lang="en-US" dirty="0"/>
              <a:t>It combines vagueness, fosters unaccountable  bureaucratic control, ignores future scientific progress, and offers no recognized end-point of success</a:t>
            </a:r>
          </a:p>
          <a:p>
            <a:pPr>
              <a:buFont typeface="Wingdings" panose="05000000000000000000" pitchFamily="2" charset="2"/>
              <a:buChar char="ü"/>
            </a:pPr>
            <a:r>
              <a:rPr lang="en-US" dirty="0"/>
              <a:t>Ultimate aim is to justify bureaucratic  control of all personal property rights “to save the environment”</a:t>
            </a:r>
          </a:p>
        </p:txBody>
      </p:sp>
    </p:spTree>
    <p:extLst>
      <p:ext uri="{BB962C8B-B14F-4D97-AF65-F5344CB8AC3E}">
        <p14:creationId xmlns:p14="http://schemas.microsoft.com/office/powerpoint/2010/main" val="3894267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B3A07-6171-40E7-8BDE-AB603C8C8EC0}"/>
              </a:ext>
            </a:extLst>
          </p:cNvPr>
          <p:cNvSpPr>
            <a:spLocks noGrp="1"/>
          </p:cNvSpPr>
          <p:nvPr>
            <p:ph type="title"/>
          </p:nvPr>
        </p:nvSpPr>
        <p:spPr>
          <a:xfrm>
            <a:off x="838200" y="365125"/>
            <a:ext cx="10515600" cy="1734131"/>
          </a:xfrm>
        </p:spPr>
        <p:txBody>
          <a:bodyPr>
            <a:normAutofit fontScale="90000"/>
          </a:bodyPr>
          <a:lstStyle/>
          <a:p>
            <a:pPr algn="ctr"/>
            <a:r>
              <a:rPr lang="en-US" dirty="0">
                <a:latin typeface="+mn-lt"/>
              </a:rPr>
              <a:t>Is Albemarle County Advocating  Building More Nuclear Plants to Achieve “Carbon Neutrality”?</a:t>
            </a:r>
          </a:p>
        </p:txBody>
      </p:sp>
      <p:sp>
        <p:nvSpPr>
          <p:cNvPr id="3" name="Content Placeholder 2">
            <a:extLst>
              <a:ext uri="{FF2B5EF4-FFF2-40B4-BE49-F238E27FC236}">
                <a16:creationId xmlns:a16="http://schemas.microsoft.com/office/drawing/2014/main" id="{F17E9F2B-6AFF-42A5-9053-D0102EFE2B3D}"/>
              </a:ext>
            </a:extLst>
          </p:cNvPr>
          <p:cNvSpPr>
            <a:spLocks noGrp="1"/>
          </p:cNvSpPr>
          <p:nvPr>
            <p:ph idx="1"/>
          </p:nvPr>
        </p:nvSpPr>
        <p:spPr>
          <a:xfrm>
            <a:off x="838200" y="2504941"/>
            <a:ext cx="10515600" cy="3672022"/>
          </a:xfrm>
        </p:spPr>
        <p:txBody>
          <a:bodyPr>
            <a:normAutofit/>
          </a:bodyPr>
          <a:lstStyle/>
          <a:p>
            <a:pPr>
              <a:buFont typeface="Wingdings" panose="05000000000000000000" pitchFamily="2" charset="2"/>
              <a:buChar char="ü"/>
            </a:pPr>
            <a:r>
              <a:rPr lang="en-US" dirty="0">
                <a:solidFill>
                  <a:srgbClr val="015FB6"/>
                </a:solidFill>
                <a:latin typeface="Open Sans"/>
                <a:hlinkClick r:id="rId2">
                  <a:extLst>
                    <a:ext uri="{A12FA001-AC4F-418D-AE19-62706E023703}">
                      <ahyp:hlinkClr xmlns:ahyp="http://schemas.microsoft.com/office/drawing/2018/hyperlinkcolor" val="tx"/>
                    </a:ext>
                  </a:extLst>
                </a:hlinkClick>
              </a:rPr>
              <a:t>Roger A. Pielke Jr.</a:t>
            </a:r>
            <a:r>
              <a:rPr lang="en-US" dirty="0">
                <a:solidFill>
                  <a:srgbClr val="3E3E3E"/>
                </a:solidFill>
                <a:latin typeface="Open Sans"/>
              </a:rPr>
              <a:t> (environmental studies program at the  University of Colorado) ran the numbers on proposals to achieve carbon neutrality </a:t>
            </a:r>
          </a:p>
          <a:p>
            <a:pPr>
              <a:buFont typeface="Wingdings" panose="05000000000000000000" pitchFamily="2" charset="2"/>
              <a:buChar char="ü"/>
            </a:pPr>
            <a:r>
              <a:rPr lang="en-US" dirty="0">
                <a:solidFill>
                  <a:srgbClr val="3E3E3E"/>
                </a:solidFill>
                <a:latin typeface="Open Sans"/>
              </a:rPr>
              <a:t>To reach net-zero emissions by 2030, or in 3,746 days from now, would mean deploying about four nuclear power plants per day globally, and “for the United States, the deployment of a </a:t>
            </a:r>
            <a:r>
              <a:rPr lang="en-US" i="1" u="sng" dirty="0">
                <a:solidFill>
                  <a:srgbClr val="3E3E3E"/>
                </a:solidFill>
                <a:latin typeface="Open Sans"/>
              </a:rPr>
              <a:t>new nuclear plant about every other day.”</a:t>
            </a:r>
          </a:p>
          <a:p>
            <a:endParaRPr lang="en-US" dirty="0"/>
          </a:p>
        </p:txBody>
      </p:sp>
    </p:spTree>
    <p:extLst>
      <p:ext uri="{BB962C8B-B14F-4D97-AF65-F5344CB8AC3E}">
        <p14:creationId xmlns:p14="http://schemas.microsoft.com/office/powerpoint/2010/main" val="4102333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3213-8AE8-4751-84A5-7D0306A88152}"/>
              </a:ext>
            </a:extLst>
          </p:cNvPr>
          <p:cNvSpPr>
            <a:spLocks noGrp="1"/>
          </p:cNvSpPr>
          <p:nvPr>
            <p:ph type="title"/>
          </p:nvPr>
        </p:nvSpPr>
        <p:spPr>
          <a:xfrm>
            <a:off x="838200" y="365125"/>
            <a:ext cx="10515600" cy="1463675"/>
          </a:xfrm>
        </p:spPr>
        <p:txBody>
          <a:bodyPr>
            <a:normAutofit fontScale="90000"/>
          </a:bodyPr>
          <a:lstStyle/>
          <a:p>
            <a:pPr algn="ctr"/>
            <a:r>
              <a:rPr lang="en-US" dirty="0">
                <a:latin typeface="+mn-lt"/>
              </a:rPr>
              <a:t>Gov. T. Kaine Climate Commission(2008)</a:t>
            </a:r>
            <a:br>
              <a:rPr lang="en-US" dirty="0">
                <a:latin typeface="+mn-lt"/>
              </a:rPr>
            </a:br>
            <a:r>
              <a:rPr lang="en-US" dirty="0">
                <a:latin typeface="+mn-lt"/>
              </a:rPr>
              <a:t>Goal to Reduce GHG 30% By 2025</a:t>
            </a:r>
            <a:br>
              <a:rPr lang="en-US" dirty="0">
                <a:latin typeface="+mn-lt"/>
              </a:rPr>
            </a:br>
            <a:r>
              <a:rPr lang="en-US" dirty="0">
                <a:latin typeface="+mn-lt"/>
              </a:rPr>
              <a:t>Albemarle County 2019 Reinventing the Wheel?</a:t>
            </a:r>
          </a:p>
        </p:txBody>
      </p:sp>
      <p:pic>
        <p:nvPicPr>
          <p:cNvPr id="5" name="Content Placeholder 4">
            <a:extLst>
              <a:ext uri="{FF2B5EF4-FFF2-40B4-BE49-F238E27FC236}">
                <a16:creationId xmlns:a16="http://schemas.microsoft.com/office/drawing/2014/main" id="{199AD199-13F6-42BC-8D55-2D1C7CB520FB}"/>
              </a:ext>
            </a:extLst>
          </p:cNvPr>
          <p:cNvPicPr>
            <a:picLocks noGrp="1" noChangeAspect="1"/>
          </p:cNvPicPr>
          <p:nvPr>
            <p:ph idx="1"/>
          </p:nvPr>
        </p:nvPicPr>
        <p:blipFill>
          <a:blip r:embed="rId2"/>
          <a:stretch>
            <a:fillRect/>
          </a:stretch>
        </p:blipFill>
        <p:spPr>
          <a:xfrm>
            <a:off x="3632200" y="1911350"/>
            <a:ext cx="4425949" cy="4838699"/>
          </a:xfrm>
          <a:prstGeom prst="rect">
            <a:avLst/>
          </a:prstGeom>
        </p:spPr>
      </p:pic>
    </p:spTree>
    <p:extLst>
      <p:ext uri="{BB962C8B-B14F-4D97-AF65-F5344CB8AC3E}">
        <p14:creationId xmlns:p14="http://schemas.microsoft.com/office/powerpoint/2010/main" val="36289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AF7A4-BAAB-40EE-85CE-5F0AFAF9E608}"/>
              </a:ext>
            </a:extLst>
          </p:cNvPr>
          <p:cNvSpPr>
            <a:spLocks noGrp="1"/>
          </p:cNvSpPr>
          <p:nvPr>
            <p:ph type="title"/>
          </p:nvPr>
        </p:nvSpPr>
        <p:spPr>
          <a:xfrm>
            <a:off x="838200" y="365125"/>
            <a:ext cx="10515600" cy="1190043"/>
          </a:xfrm>
        </p:spPr>
        <p:txBody>
          <a:bodyPr>
            <a:normAutofit fontScale="90000"/>
          </a:bodyPr>
          <a:lstStyle/>
          <a:p>
            <a:pPr algn="ctr"/>
            <a:r>
              <a:rPr lang="en-US" b="1" dirty="0"/>
              <a:t>Is This the County Plan, and Why? It Will Have No Measurable Effect on the Climate</a:t>
            </a:r>
          </a:p>
        </p:txBody>
      </p:sp>
      <p:sp>
        <p:nvSpPr>
          <p:cNvPr id="3" name="Content Placeholder 2">
            <a:extLst>
              <a:ext uri="{FF2B5EF4-FFF2-40B4-BE49-F238E27FC236}">
                <a16:creationId xmlns:a16="http://schemas.microsoft.com/office/drawing/2014/main" id="{F70B2995-5E53-424B-AF40-FDEA7A97386D}"/>
              </a:ext>
            </a:extLst>
          </p:cNvPr>
          <p:cNvSpPr>
            <a:spLocks noGrp="1"/>
          </p:cNvSpPr>
          <p:nvPr>
            <p:ph idx="1"/>
          </p:nvPr>
        </p:nvSpPr>
        <p:spPr>
          <a:xfrm>
            <a:off x="941231" y="1700011"/>
            <a:ext cx="10515600" cy="4964805"/>
          </a:xfrm>
        </p:spPr>
        <p:txBody>
          <a:bodyPr>
            <a:normAutofit fontScale="92500" lnSpcReduction="10000"/>
          </a:bodyPr>
          <a:lstStyle/>
          <a:p>
            <a:pPr>
              <a:buFont typeface="Wingdings" panose="05000000000000000000" pitchFamily="2" charset="2"/>
              <a:buChar char="ü"/>
            </a:pPr>
            <a:r>
              <a:rPr lang="en-US" dirty="0"/>
              <a:t>Green virtue, vague platitudes: “good for the environment”</a:t>
            </a:r>
          </a:p>
          <a:p>
            <a:pPr>
              <a:buFont typeface="Wingdings" panose="05000000000000000000" pitchFamily="2" charset="2"/>
              <a:buChar char="ü"/>
            </a:pPr>
            <a:r>
              <a:rPr lang="en-US" dirty="0"/>
              <a:t>No county official has provided any scientific evidence that a  specific change in the climate  will result from a specific county climate plan</a:t>
            </a:r>
          </a:p>
          <a:p>
            <a:pPr>
              <a:buFont typeface="Wingdings" panose="05000000000000000000" pitchFamily="2" charset="2"/>
              <a:buChar char="ü"/>
            </a:pPr>
            <a:r>
              <a:rPr lang="en-US" dirty="0"/>
              <a:t>No county official has put a taxpayer dollar cost for a specified change in the climate; if you cannot first measure it, then this is a  misuse  of county  taxpayer funds to claim to achieve the unachievable</a:t>
            </a:r>
          </a:p>
          <a:p>
            <a:pPr>
              <a:buFont typeface="Wingdings" panose="05000000000000000000" pitchFamily="2" charset="2"/>
              <a:buChar char="ü"/>
            </a:pPr>
            <a:r>
              <a:rPr lang="en-US" dirty="0"/>
              <a:t>Renewable energy sources  such as </a:t>
            </a:r>
            <a:r>
              <a:rPr lang="en-US" i="1" dirty="0"/>
              <a:t>free </a:t>
            </a:r>
            <a:r>
              <a:rPr lang="en-US" dirty="0"/>
              <a:t>wind and </a:t>
            </a:r>
            <a:r>
              <a:rPr lang="en-US" i="1" dirty="0"/>
              <a:t>free</a:t>
            </a:r>
            <a:r>
              <a:rPr lang="en-US" dirty="0"/>
              <a:t> solar increase consumer energy costs; they are always more costly when all associated costs are included, and are often more damaging to the environment and to human health</a:t>
            </a:r>
          </a:p>
          <a:p>
            <a:pPr>
              <a:buFont typeface="Wingdings" panose="05000000000000000000" pitchFamily="2" charset="2"/>
              <a:buChar char="ü"/>
            </a:pPr>
            <a:r>
              <a:rPr lang="en-US" dirty="0"/>
              <a:t>Needlessly making energy more expensive and then offering rebates or more expensive appliances to save energy costs is a sham, but a money maker for the promoters…enjoying two hour dishwasher cycles?</a:t>
            </a:r>
          </a:p>
          <a:p>
            <a:pPr>
              <a:buFont typeface="Wingdings" panose="05000000000000000000" pitchFamily="2" charset="2"/>
              <a:buChar char="ü"/>
            </a:pPr>
            <a:endParaRPr lang="en-US" dirty="0"/>
          </a:p>
          <a:p>
            <a:pPr>
              <a:buFont typeface="Wingdings" panose="05000000000000000000" pitchFamily="2" charset="2"/>
              <a:buChar char="ü"/>
            </a:pPr>
            <a:endParaRPr lang="en-US" dirty="0"/>
          </a:p>
          <a:p>
            <a:pPr>
              <a:buFont typeface="Wingdings" panose="05000000000000000000" pitchFamily="2" charset="2"/>
              <a:buChar char="ü"/>
            </a:pPr>
            <a:endParaRPr lang="en-US" dirty="0"/>
          </a:p>
          <a:p>
            <a:pPr marL="0" indent="0">
              <a:buNone/>
            </a:pPr>
            <a:endParaRPr lang="en-US" dirty="0"/>
          </a:p>
        </p:txBody>
      </p:sp>
    </p:spTree>
    <p:extLst>
      <p:ext uri="{BB962C8B-B14F-4D97-AF65-F5344CB8AC3E}">
        <p14:creationId xmlns:p14="http://schemas.microsoft.com/office/powerpoint/2010/main" val="1320058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BE87-89BA-4B2D-A561-B4D130A1CFE2}"/>
              </a:ext>
            </a:extLst>
          </p:cNvPr>
          <p:cNvSpPr>
            <a:spLocks noGrp="1"/>
          </p:cNvSpPr>
          <p:nvPr>
            <p:ph type="title"/>
          </p:nvPr>
        </p:nvSpPr>
        <p:spPr>
          <a:xfrm>
            <a:off x="746974" y="416641"/>
            <a:ext cx="10992118" cy="1325563"/>
          </a:xfrm>
        </p:spPr>
        <p:txBody>
          <a:bodyPr>
            <a:noAutofit/>
          </a:bodyPr>
          <a:lstStyle/>
          <a:p>
            <a:pPr algn="ctr"/>
            <a:r>
              <a:rPr lang="en-US" sz="3600" dirty="0">
                <a:latin typeface="+mn-lt"/>
              </a:rPr>
              <a:t>Paul Ehrlich Forecast November 17, 1967;</a:t>
            </a:r>
            <a:br>
              <a:rPr lang="en-US" sz="3600" dirty="0">
                <a:latin typeface="+mn-lt"/>
              </a:rPr>
            </a:br>
            <a:r>
              <a:rPr lang="en-US" sz="3600" dirty="0">
                <a:latin typeface="+mn-lt"/>
              </a:rPr>
              <a:t>Sustainable Population Advocates’ Belief Unchanged?</a:t>
            </a:r>
          </a:p>
        </p:txBody>
      </p:sp>
      <p:pic>
        <p:nvPicPr>
          <p:cNvPr id="2050" name="Picture 2">
            <a:extLst>
              <a:ext uri="{FF2B5EF4-FFF2-40B4-BE49-F238E27FC236}">
                <a16:creationId xmlns:a16="http://schemas.microsoft.com/office/drawing/2014/main" id="{77708B68-64A3-4969-8712-797F945633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86050" y="1939925"/>
            <a:ext cx="603725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871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7311F9-8C52-420A-9453-7262578384A3}"/>
              </a:ext>
            </a:extLst>
          </p:cNvPr>
          <p:cNvSpPr>
            <a:spLocks noGrp="1"/>
          </p:cNvSpPr>
          <p:nvPr>
            <p:ph type="title"/>
          </p:nvPr>
        </p:nvSpPr>
        <p:spPr/>
        <p:txBody>
          <a:bodyPr/>
          <a:lstStyle/>
          <a:p>
            <a:pPr algn="ctr"/>
            <a:r>
              <a:rPr lang="en-US" dirty="0">
                <a:latin typeface="+mn-lt"/>
              </a:rPr>
              <a:t>Another Al Gore Climate Prediction (2009) Fails, and Continues to Fail</a:t>
            </a:r>
          </a:p>
        </p:txBody>
      </p:sp>
      <p:pic>
        <p:nvPicPr>
          <p:cNvPr id="11266" name="Picture 2">
            <a:extLst>
              <a:ext uri="{FF2B5EF4-FFF2-40B4-BE49-F238E27FC236}">
                <a16:creationId xmlns:a16="http://schemas.microsoft.com/office/drawing/2014/main" id="{36BBD611-325D-42E5-B1AE-4FDB56E2D18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894996" y="2334186"/>
            <a:ext cx="5068007" cy="414528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6E88432A-A94C-41A8-A82C-3042D3F28FE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928654"/>
            <a:ext cx="5181600" cy="4770596"/>
          </a:xfrm>
          <a:prstGeom prst="rect">
            <a:avLst/>
          </a:prstGeom>
          <a:noFill/>
          <a:extLst>
            <a:ext uri="{909E8E84-426E-40DD-AFC4-6F175D3DCCD1}">
              <a14:hiddenFill xmlns:a14="http://schemas.microsoft.com/office/drawing/2010/main">
                <a:solidFill>
                  <a:srgbClr val="FFFFFF"/>
                </a:solidFill>
              </a14:hiddenFill>
            </a:ext>
          </a:extLst>
        </p:spPr>
      </p:pic>
      <p:sp>
        <p:nvSpPr>
          <p:cNvPr id="2" name="Arrow: Up 1">
            <a:extLst>
              <a:ext uri="{FF2B5EF4-FFF2-40B4-BE49-F238E27FC236}">
                <a16:creationId xmlns:a16="http://schemas.microsoft.com/office/drawing/2014/main" id="{B83E2156-2668-4B27-9BCA-7EA365FAA6EF}"/>
              </a:ext>
            </a:extLst>
          </p:cNvPr>
          <p:cNvSpPr/>
          <p:nvPr/>
        </p:nvSpPr>
        <p:spPr>
          <a:xfrm>
            <a:off x="9459532" y="3779671"/>
            <a:ext cx="135228" cy="98551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0077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475D-9AD1-4C6B-A778-3536D5A5FCD4}"/>
              </a:ext>
            </a:extLst>
          </p:cNvPr>
          <p:cNvSpPr>
            <a:spLocks noGrp="1"/>
          </p:cNvSpPr>
          <p:nvPr>
            <p:ph type="title"/>
          </p:nvPr>
        </p:nvSpPr>
        <p:spPr/>
        <p:txBody>
          <a:bodyPr/>
          <a:lstStyle/>
          <a:p>
            <a:pPr algn="ctr"/>
            <a:r>
              <a:rPr lang="en-US" dirty="0">
                <a:latin typeface="+mn-lt"/>
              </a:rPr>
              <a:t>New Ice Age Almost Here in 1974, 1979…</a:t>
            </a:r>
            <a:br>
              <a:rPr lang="en-US" dirty="0">
                <a:latin typeface="+mn-lt"/>
              </a:rPr>
            </a:br>
            <a:r>
              <a:rPr lang="en-US" dirty="0">
                <a:latin typeface="+mn-lt"/>
              </a:rPr>
              <a:t>Still Waiting</a:t>
            </a:r>
          </a:p>
        </p:txBody>
      </p:sp>
      <p:sp>
        <p:nvSpPr>
          <p:cNvPr id="6" name="Text Placeholder 5">
            <a:extLst>
              <a:ext uri="{FF2B5EF4-FFF2-40B4-BE49-F238E27FC236}">
                <a16:creationId xmlns:a16="http://schemas.microsoft.com/office/drawing/2014/main" id="{1711EAE8-4DBF-427C-BEF2-AA34242964FB}"/>
              </a:ext>
            </a:extLst>
          </p:cNvPr>
          <p:cNvSpPr>
            <a:spLocks noGrp="1"/>
          </p:cNvSpPr>
          <p:nvPr>
            <p:ph type="body" idx="1"/>
          </p:nvPr>
        </p:nvSpPr>
        <p:spPr/>
        <p:txBody>
          <a:bodyPr anchor="ctr"/>
          <a:lstStyle/>
          <a:p>
            <a:pPr algn="ctr"/>
            <a:r>
              <a:rPr lang="en-US" dirty="0"/>
              <a:t>January 1974</a:t>
            </a:r>
          </a:p>
        </p:txBody>
      </p:sp>
      <p:pic>
        <p:nvPicPr>
          <p:cNvPr id="5122" name="Picture 2">
            <a:extLst>
              <a:ext uri="{FF2B5EF4-FFF2-40B4-BE49-F238E27FC236}">
                <a16:creationId xmlns:a16="http://schemas.microsoft.com/office/drawing/2014/main" id="{8A18EB0E-90F4-4F5B-9FAE-9FAB016C6F2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114023" y="2505075"/>
            <a:ext cx="4629954" cy="3987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749B78BA-6FAD-4473-A044-C1F7F74984B3}"/>
              </a:ext>
            </a:extLst>
          </p:cNvPr>
          <p:cNvSpPr>
            <a:spLocks noGrp="1"/>
          </p:cNvSpPr>
          <p:nvPr>
            <p:ph type="body" sz="quarter" idx="3"/>
          </p:nvPr>
        </p:nvSpPr>
        <p:spPr/>
        <p:txBody>
          <a:bodyPr anchor="ctr"/>
          <a:lstStyle/>
          <a:p>
            <a:pPr algn="ctr"/>
            <a:r>
              <a:rPr lang="en-US" dirty="0"/>
              <a:t>December 1979</a:t>
            </a:r>
          </a:p>
        </p:txBody>
      </p:sp>
      <p:pic>
        <p:nvPicPr>
          <p:cNvPr id="5" name="Content Placeholder 4">
            <a:extLst>
              <a:ext uri="{FF2B5EF4-FFF2-40B4-BE49-F238E27FC236}">
                <a16:creationId xmlns:a16="http://schemas.microsoft.com/office/drawing/2014/main" id="{93426068-44BC-41E8-A5AB-0A8D81CD527C}"/>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626180" y="2505074"/>
            <a:ext cx="4451797" cy="3987799"/>
          </a:xfrm>
        </p:spPr>
      </p:pic>
    </p:spTree>
    <p:extLst>
      <p:ext uri="{BB962C8B-B14F-4D97-AF65-F5344CB8AC3E}">
        <p14:creationId xmlns:p14="http://schemas.microsoft.com/office/powerpoint/2010/main" val="2041945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9621-D213-4793-8F64-A621EE84971B}"/>
              </a:ext>
            </a:extLst>
          </p:cNvPr>
          <p:cNvSpPr>
            <a:spLocks noGrp="1"/>
          </p:cNvSpPr>
          <p:nvPr>
            <p:ph type="title"/>
          </p:nvPr>
        </p:nvSpPr>
        <p:spPr/>
        <p:txBody>
          <a:bodyPr/>
          <a:lstStyle/>
          <a:p>
            <a:pPr algn="ctr"/>
            <a:r>
              <a:rPr lang="en-US" dirty="0">
                <a:latin typeface="+mn-lt"/>
              </a:rPr>
              <a:t>Ten Years and $537 Million Later,</a:t>
            </a:r>
            <a:br>
              <a:rPr lang="en-US" dirty="0">
                <a:latin typeface="+mn-lt"/>
              </a:rPr>
            </a:br>
            <a:r>
              <a:rPr lang="en-US" dirty="0">
                <a:latin typeface="+mn-lt"/>
              </a:rPr>
              <a:t>Acid Rain Not A problem</a:t>
            </a:r>
          </a:p>
        </p:txBody>
      </p:sp>
      <p:pic>
        <p:nvPicPr>
          <p:cNvPr id="6146" name="Picture 2">
            <a:extLst>
              <a:ext uri="{FF2B5EF4-FFF2-40B4-BE49-F238E27FC236}">
                <a16:creationId xmlns:a16="http://schemas.microsoft.com/office/drawing/2014/main" id="{E0BFB807-F3E0-43CD-A104-348089358D5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2095500"/>
            <a:ext cx="5181600" cy="22606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C7AB5C81-4455-435F-A5B4-F2172C84FF9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095501"/>
            <a:ext cx="51816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16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65EF-A4DA-4023-AF5D-02BB30146F48}"/>
              </a:ext>
            </a:extLst>
          </p:cNvPr>
          <p:cNvSpPr>
            <a:spLocks noGrp="1"/>
          </p:cNvSpPr>
          <p:nvPr>
            <p:ph type="title"/>
          </p:nvPr>
        </p:nvSpPr>
        <p:spPr/>
        <p:txBody>
          <a:bodyPr/>
          <a:lstStyle/>
          <a:p>
            <a:pPr algn="ctr"/>
            <a:r>
              <a:rPr lang="en-US" dirty="0">
                <a:latin typeface="+mn-lt"/>
              </a:rPr>
              <a:t>Thirty Years After 1988 Predicting Their End, Maldives Still There Welcoming Tourists</a:t>
            </a:r>
          </a:p>
        </p:txBody>
      </p:sp>
      <p:pic>
        <p:nvPicPr>
          <p:cNvPr id="9218" name="Picture 2">
            <a:extLst>
              <a:ext uri="{FF2B5EF4-FFF2-40B4-BE49-F238E27FC236}">
                <a16:creationId xmlns:a16="http://schemas.microsoft.com/office/drawing/2014/main" id="{B881477D-62CE-4F9B-8144-05C0FBE7A7C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044701" y="1825625"/>
            <a:ext cx="3016250"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74730E5D-BF8B-4737-A90C-459AE921E36A}"/>
              </a:ext>
            </a:extLst>
          </p:cNvPr>
          <p:cNvSpPr>
            <a:spLocks noGrp="1"/>
          </p:cNvSpPr>
          <p:nvPr>
            <p:ph sz="half" idx="2"/>
          </p:nvPr>
        </p:nvSpPr>
        <p:spPr/>
        <p:txBody>
          <a:bodyPr>
            <a:normAutofit fontScale="77500" lnSpcReduction="20000"/>
          </a:bodyPr>
          <a:lstStyle/>
          <a:p>
            <a:pPr marL="0" indent="0" fontAlgn="base">
              <a:buNone/>
            </a:pPr>
            <a:br>
              <a:rPr lang="en-US" b="1" cap="all" dirty="0"/>
            </a:br>
            <a:r>
              <a:rPr lang="en-US" b="1" cap="all" dirty="0"/>
              <a:t>19SEP 2019</a:t>
            </a:r>
            <a:r>
              <a:rPr lang="en-US" b="1" dirty="0">
                <a:hlinkClick r:id="rId3"/>
              </a:rPr>
              <a:t>Influencers from USA Arrive In Maldives to Promote Tourism</a:t>
            </a:r>
            <a:endParaRPr lang="en-US" b="1" dirty="0"/>
          </a:p>
          <a:p>
            <a:pPr marL="0" indent="0" fontAlgn="base">
              <a:buNone/>
            </a:pPr>
            <a:r>
              <a:rPr lang="en-US" b="1" dirty="0">
                <a:hlinkClick r:id="rId4" tooltip="View all posts by MMPRC"/>
              </a:rPr>
              <a:t>Posted By MMPRC</a:t>
            </a:r>
            <a:r>
              <a:rPr lang="en-US" dirty="0">
                <a:hlinkClick r:id="rId5"/>
              </a:rPr>
              <a:t>Uncategorized</a:t>
            </a:r>
            <a:r>
              <a:rPr lang="en-US" b="1" cap="all" dirty="0">
                <a:hlinkClick r:id="rId6" tooltip="Comments on Influencers from USA Arrive In Maldives to Promote Tourism"/>
              </a:rPr>
              <a:t>0 COMMENTS</a:t>
            </a:r>
            <a:endParaRPr lang="en-US" b="1" dirty="0"/>
          </a:p>
          <a:p>
            <a:pPr marL="0" indent="0" fontAlgn="base">
              <a:buNone/>
            </a:pPr>
            <a:r>
              <a:rPr lang="en-US" dirty="0"/>
              <a:t>Maldives Marketing and Public Relation Corporation (MMPRC) </a:t>
            </a:r>
            <a:r>
              <a:rPr lang="en-US" b="1" dirty="0"/>
              <a:t>welcomed influencers from USA to Maldives for a familiarization trip on 13 September 2019. This is the thirteenth familiarization trip conducted by the corporation </a:t>
            </a:r>
            <a:r>
              <a:rPr lang="en-US" dirty="0"/>
              <a:t>for various markets this year. The influencers will spend their time in Diamonds </a:t>
            </a:r>
            <a:r>
              <a:rPr lang="en-US" dirty="0" err="1"/>
              <a:t>Athuruga</a:t>
            </a:r>
            <a:r>
              <a:rPr lang="en-US" dirty="0"/>
              <a:t>, LUX* South Ari Atoll and in </a:t>
            </a:r>
            <a:r>
              <a:rPr lang="en-US" dirty="0" err="1"/>
              <a:t>Reethi</a:t>
            </a:r>
            <a:r>
              <a:rPr lang="en-US" dirty="0"/>
              <a:t> </a:t>
            </a:r>
            <a:r>
              <a:rPr lang="en-US" dirty="0" err="1"/>
              <a:t>Faru</a:t>
            </a:r>
            <a:r>
              <a:rPr lang="en-US" dirty="0"/>
              <a:t> Resort during […]</a:t>
            </a:r>
          </a:p>
          <a:p>
            <a:endParaRPr lang="en-US" dirty="0"/>
          </a:p>
        </p:txBody>
      </p:sp>
    </p:spTree>
    <p:extLst>
      <p:ext uri="{BB962C8B-B14F-4D97-AF65-F5344CB8AC3E}">
        <p14:creationId xmlns:p14="http://schemas.microsoft.com/office/powerpoint/2010/main" val="3115111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24D318-0863-4D37-8E94-67EFFF97F059}"/>
              </a:ext>
            </a:extLst>
          </p:cNvPr>
          <p:cNvSpPr>
            <a:spLocks noGrp="1"/>
          </p:cNvSpPr>
          <p:nvPr>
            <p:ph idx="4294967295"/>
          </p:nvPr>
        </p:nvSpPr>
        <p:spPr>
          <a:xfrm>
            <a:off x="785611" y="2125015"/>
            <a:ext cx="10354613" cy="4572000"/>
          </a:xfrm>
        </p:spPr>
        <p:txBody>
          <a:bodyPr>
            <a:normAutofit fontScale="85000" lnSpcReduction="20000"/>
          </a:bodyPr>
          <a:lstStyle/>
          <a:p>
            <a:pPr>
              <a:buFont typeface="Wingdings" panose="05000000000000000000" pitchFamily="2" charset="2"/>
              <a:buChar char="ü"/>
            </a:pPr>
            <a:r>
              <a:rPr lang="en-US" dirty="0"/>
              <a:t>Data published since 2017 show that </a:t>
            </a:r>
            <a:r>
              <a:rPr lang="en-US" b="1" dirty="0"/>
              <a:t>global polar bear numbers have continued to increase slightly since 2005</a:t>
            </a:r>
            <a:r>
              <a:rPr lang="en-US" dirty="0"/>
              <a:t>, despite the fact that summer sea ice in 2018 was again at a low level not expected until mid-century: </a:t>
            </a:r>
            <a:r>
              <a:rPr lang="en-US" b="1" dirty="0"/>
              <a:t>the predicted 67% decline in polar bear numbers did not occur.*</a:t>
            </a:r>
          </a:p>
          <a:p>
            <a:pPr>
              <a:buFont typeface="Wingdings" panose="05000000000000000000" pitchFamily="2" charset="2"/>
              <a:buChar char="ü"/>
            </a:pPr>
            <a:r>
              <a:rPr lang="en-US" sz="2600" b="1" i="1" dirty="0">
                <a:solidFill>
                  <a:srgbClr val="2F2F2F"/>
                </a:solidFill>
                <a:latin typeface="Open Sans"/>
              </a:rPr>
              <a:t>National Geographic </a:t>
            </a:r>
            <a:r>
              <a:rPr lang="en-US" sz="2600" dirty="0">
                <a:solidFill>
                  <a:srgbClr val="2F2F2F"/>
                </a:solidFill>
                <a:latin typeface="Open Sans"/>
              </a:rPr>
              <a:t>received such a profound backlash from its widely viewed ‘this is what climate change looks like’ </a:t>
            </a:r>
            <a:r>
              <a:rPr lang="en-US" sz="2600" b="1" dirty="0">
                <a:solidFill>
                  <a:srgbClr val="2F2F2F"/>
                </a:solidFill>
                <a:latin typeface="Open Sans"/>
              </a:rPr>
              <a:t>starving polar bear video</a:t>
            </a:r>
            <a:r>
              <a:rPr lang="en-US" sz="2600" dirty="0">
                <a:solidFill>
                  <a:srgbClr val="2F2F2F"/>
                </a:solidFill>
                <a:latin typeface="Open Sans"/>
              </a:rPr>
              <a:t>, released in late 2017, that in 2018 it made a </a:t>
            </a:r>
            <a:r>
              <a:rPr lang="en-US" sz="2600" b="1" dirty="0">
                <a:solidFill>
                  <a:srgbClr val="2F2F2F"/>
                </a:solidFill>
                <a:latin typeface="Open Sans"/>
              </a:rPr>
              <a:t>formal public apology for spreading misinformation</a:t>
            </a:r>
            <a:r>
              <a:rPr lang="en-US" b="1" dirty="0">
                <a:solidFill>
                  <a:srgbClr val="2F2F2F"/>
                </a:solidFill>
                <a:latin typeface="Open Sans"/>
              </a:rPr>
              <a:t>.</a:t>
            </a:r>
            <a:r>
              <a:rPr lang="en-US" b="1" dirty="0">
                <a:solidFill>
                  <a:srgbClr val="2F2F2F"/>
                </a:solidFill>
                <a:latin typeface="Calibri" panose="020F0502020204030204" pitchFamily="34" charset="0"/>
                <a:cs typeface="Calibri" panose="020F0502020204030204" pitchFamily="34" charset="0"/>
              </a:rPr>
              <a:t>*</a:t>
            </a:r>
          </a:p>
          <a:p>
            <a:pPr>
              <a:buFont typeface="Wingdings" panose="05000000000000000000" pitchFamily="2" charset="2"/>
              <a:buChar char="ü"/>
            </a:pPr>
            <a:r>
              <a:rPr lang="en-US" dirty="0"/>
              <a:t>Canadian biologist Dr. Mitchell Taylor, one of the foremost authorities on polar bears, says: "We're seeing an </a:t>
            </a:r>
            <a:r>
              <a:rPr lang="en-US" b="1" dirty="0"/>
              <a:t>increase in bears that's really unprecedented</a:t>
            </a:r>
            <a:r>
              <a:rPr lang="en-US" dirty="0"/>
              <a:t>, and in places where we're seeing a decrease in the population it's from hunting, not from climate change." </a:t>
            </a:r>
          </a:p>
          <a:p>
            <a:pPr>
              <a:buFont typeface="Wingdings" panose="05000000000000000000" pitchFamily="2" charset="2"/>
              <a:buChar char="ü"/>
            </a:pPr>
            <a:endParaRPr lang="en-US" dirty="0">
              <a:solidFill>
                <a:srgbClr val="2F2F2F"/>
              </a:solidFill>
              <a:latin typeface="Open Sans"/>
            </a:endParaRPr>
          </a:p>
          <a:p>
            <a:pPr marL="0" indent="0">
              <a:buNone/>
            </a:pPr>
            <a:r>
              <a:rPr lang="en-US" sz="1600" dirty="0">
                <a:solidFill>
                  <a:srgbClr val="333333"/>
                </a:solidFill>
                <a:latin typeface="arimo-1"/>
              </a:rPr>
              <a:t>      Bumper sticker from Cambridge Bay, Nunavut, courtesy Joe </a:t>
            </a:r>
            <a:r>
              <a:rPr lang="en-US" sz="1600" dirty="0" err="1">
                <a:solidFill>
                  <a:srgbClr val="333333"/>
                </a:solidFill>
                <a:latin typeface="arimo-1"/>
              </a:rPr>
              <a:t>Prins</a:t>
            </a:r>
            <a:r>
              <a:rPr lang="en-US" sz="1600" dirty="0">
                <a:solidFill>
                  <a:srgbClr val="333333"/>
                </a:solidFill>
                <a:latin typeface="arimo-1"/>
              </a:rPr>
              <a:t>.                                   </a:t>
            </a:r>
            <a:r>
              <a:rPr lang="en-US" sz="1600" dirty="0">
                <a:solidFill>
                  <a:srgbClr val="333333"/>
                </a:solidFill>
                <a:latin typeface="Calibri" panose="020F0502020204030204" pitchFamily="34" charset="0"/>
                <a:cs typeface="Calibri" panose="020F0502020204030204" pitchFamily="34" charset="0"/>
              </a:rPr>
              <a:t>*</a:t>
            </a:r>
            <a:r>
              <a:rPr lang="en-US" sz="1600" dirty="0">
                <a:solidFill>
                  <a:srgbClr val="000000"/>
                </a:solidFill>
                <a:latin typeface="arial" panose="020B0604020202020204" pitchFamily="34" charset="0"/>
              </a:rPr>
              <a:t>Zoologist Dr Susan Crockford</a:t>
            </a:r>
          </a:p>
          <a:p>
            <a:pPr marL="0" indent="0">
              <a:buNone/>
            </a:pPr>
            <a:r>
              <a:rPr lang="en-US" sz="1600" dirty="0">
                <a:solidFill>
                  <a:srgbClr val="000000"/>
                </a:solidFill>
                <a:latin typeface="arial" panose="020B0604020202020204" pitchFamily="34" charset="0"/>
              </a:rPr>
              <a:t>							</a:t>
            </a:r>
            <a:r>
              <a:rPr lang="en-US" sz="1900" u="sng" dirty="0">
                <a:hlinkClick r:id="rId2"/>
              </a:rPr>
              <a:t>2018 State of the Polar</a:t>
            </a:r>
            <a:r>
              <a:rPr lang="en-US" sz="1900" dirty="0">
                <a:hlinkClick r:id="rId2"/>
              </a:rPr>
              <a:t> Bear Report </a:t>
            </a:r>
            <a:r>
              <a:rPr lang="en-US" sz="1900" dirty="0" err="1">
                <a:hlinkClick r:id="rId2"/>
              </a:rPr>
              <a:t>report</a:t>
            </a:r>
            <a:endParaRPr lang="en-US" sz="1600" dirty="0">
              <a:solidFill>
                <a:srgbClr val="2F2F2F"/>
              </a:solidFill>
              <a:latin typeface="Open Sans"/>
            </a:endParaRPr>
          </a:p>
        </p:txBody>
      </p:sp>
      <p:pic>
        <p:nvPicPr>
          <p:cNvPr id="6" name="Picture 2" descr="Bumpersticker from Cambridge Bay, Nunavut, courtesy Joe Prins.">
            <a:extLst>
              <a:ext uri="{FF2B5EF4-FFF2-40B4-BE49-F238E27FC236}">
                <a16:creationId xmlns:a16="http://schemas.microsoft.com/office/drawing/2014/main" id="{0E41C82E-1281-468A-ABE5-DAD6EF3C5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620" y="444321"/>
            <a:ext cx="7598534" cy="148751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8EA318-13E0-4781-A8C7-089FCF0034D8}"/>
              </a:ext>
            </a:extLst>
          </p:cNvPr>
          <p:cNvSpPr/>
          <p:nvPr/>
        </p:nvSpPr>
        <p:spPr>
          <a:xfrm>
            <a:off x="3048000" y="3105835"/>
            <a:ext cx="6096000" cy="369332"/>
          </a:xfrm>
          <a:prstGeom prst="rect">
            <a:avLst/>
          </a:prstGeom>
        </p:spPr>
        <p:txBody>
          <a:bodyPr>
            <a:spAutoFit/>
          </a:bodyPr>
          <a:lstStyle/>
          <a:p>
            <a:r>
              <a:rPr lang="en-US" dirty="0">
                <a:solidFill>
                  <a:srgbClr val="333333"/>
                </a:solidFill>
                <a:latin typeface="arimo-1"/>
              </a:rPr>
              <a:t>.</a:t>
            </a:r>
            <a:endParaRPr lang="en-US" dirty="0"/>
          </a:p>
        </p:txBody>
      </p:sp>
    </p:spTree>
    <p:extLst>
      <p:ext uri="{BB962C8B-B14F-4D97-AF65-F5344CB8AC3E}">
        <p14:creationId xmlns:p14="http://schemas.microsoft.com/office/powerpoint/2010/main" val="24968995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1012</TotalTime>
  <Words>898</Words>
  <Application>Microsoft Office PowerPoint</Application>
  <PresentationFormat>Widescreen</PresentationFormat>
  <Paragraphs>49</Paragraphs>
  <Slides>15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adobe-caslon-pro</vt:lpstr>
      <vt:lpstr>arial</vt:lpstr>
      <vt:lpstr>arial</vt:lpstr>
      <vt:lpstr>arimo-1</vt:lpstr>
      <vt:lpstr>Calibri</vt:lpstr>
      <vt:lpstr>Calibri Light</vt:lpstr>
      <vt:lpstr>Open Sans</vt:lpstr>
      <vt:lpstr>pg-1ff9</vt:lpstr>
      <vt:lpstr>pg-1ffc</vt:lpstr>
      <vt:lpstr>Wingdings</vt:lpstr>
      <vt:lpstr>Office Theme</vt:lpstr>
      <vt:lpstr> Perpetual Climate Panic Failures Fuel Albemarle County’s U.N. ICLEI Embrace October 16, 2019 BOS Albemarle County, VA</vt:lpstr>
      <vt:lpstr>Current Climate Hysteria Is Focused on the Red Blip At Lower Right Graph</vt:lpstr>
      <vt:lpstr>“Global Warming Never Was and Never Will Be a Serious Problem…” </vt:lpstr>
      <vt:lpstr>From: Albemarle County: AGENDA DATE: 9/18/2019    File #: 19-464, Version: 1 TITLE:  Climate Action Planning Phase 1 Update </vt:lpstr>
      <vt:lpstr> U.N. IPCC Climate Computers Predicted 3X The Actual Warming Over a Fifty Year  Period Albemarle County Pledges to Follow U.N. Anyway!  </vt:lpstr>
      <vt:lpstr>Albemarle County Now Wants to Rejoin ICLEI After Dropping Out With Many Others in 2011; ICLEI is the Handmaiden  of the U.N. Agenda 21 (1992) </vt:lpstr>
      <vt:lpstr>Is Albemarle County Advocating  Building More Nuclear Plants to Achieve “Carbon Neutrality”?</vt:lpstr>
      <vt:lpstr>Gov. T. Kaine Climate Commission(2008) Goal to Reduce GHG 30% By 2025 Albemarle County 2019 Reinventing the Wheel?</vt:lpstr>
      <vt:lpstr>Is This the County Plan, and Why? It Will Have No Measurable Effect on the Climate</vt:lpstr>
      <vt:lpstr>Paul Ehrlich Forecast November 17, 1967; Sustainable Population Advocates’ Belief Unchanged?</vt:lpstr>
      <vt:lpstr>Another Al Gore Climate Prediction (2009) Fails, and Continues to Fail</vt:lpstr>
      <vt:lpstr>New Ice Age Almost Here in 1974, 1979… Still Waiting</vt:lpstr>
      <vt:lpstr>Ten Years and $537 Million Later, Acid Rain Not A problem</vt:lpstr>
      <vt:lpstr>Thirty Years After 1988 Predicting Their End, Maldives Still There Welcoming Tourists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Perpetual Panics Perpetual Failures</dc:title>
  <dc:creator>Charles Battig</dc:creator>
  <cp:lastModifiedBy>Charles Battig</cp:lastModifiedBy>
  <cp:revision>70</cp:revision>
  <dcterms:created xsi:type="dcterms:W3CDTF">2019-09-22T20:02:20Z</dcterms:created>
  <dcterms:modified xsi:type="dcterms:W3CDTF">2019-10-16T13:41:45Z</dcterms:modified>
</cp:coreProperties>
</file>