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75" r:id="rId2"/>
    <p:sldId id="276" r:id="rId3"/>
    <p:sldId id="278" r:id="rId4"/>
    <p:sldId id="272" r:id="rId5"/>
    <p:sldId id="267" r:id="rId6"/>
    <p:sldId id="258" r:id="rId7"/>
    <p:sldId id="263" r:id="rId8"/>
    <p:sldId id="268" r:id="rId9"/>
    <p:sldId id="262" r:id="rId10"/>
    <p:sldId id="261" r:id="rId11"/>
    <p:sldId id="257" r:id="rId12"/>
    <p:sldId id="265" r:id="rId13"/>
    <p:sldId id="256" r:id="rId14"/>
    <p:sldId id="27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arles and Rose-Marie" initials="CaR"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6" d="100"/>
          <a:sy n="96" d="100"/>
        </p:scale>
        <p:origin x="-1066" y="-91"/>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6463ED-8F17-450A-A98B-122FAE58680C}" type="datetimeFigureOut">
              <a:rPr lang="en-US" smtClean="0"/>
              <a:t>3/12/2014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E8DAA3-4A4B-4316-B13A-3E16E9D1A47E}" type="slidenum">
              <a:rPr lang="en-US" smtClean="0"/>
              <a:t>‹#›</a:t>
            </a:fld>
            <a:endParaRPr lang="en-US" dirty="0"/>
          </a:p>
        </p:txBody>
      </p:sp>
    </p:spTree>
    <p:extLst>
      <p:ext uri="{BB962C8B-B14F-4D97-AF65-F5344CB8AC3E}">
        <p14:creationId xmlns:p14="http://schemas.microsoft.com/office/powerpoint/2010/main" val="2671499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69C7DA-C099-4217-A1EB-9D6C59D3F99C}" type="datetimeFigureOut">
              <a:rPr lang="en-US" smtClean="0"/>
              <a:t>3/12/2014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C3E634-94AA-48B4-8AAC-6F948A742E35}" type="slidenum">
              <a:rPr lang="en-US" smtClean="0"/>
              <a:t>‹#›</a:t>
            </a:fld>
            <a:endParaRPr lang="en-US" dirty="0"/>
          </a:p>
        </p:txBody>
      </p:sp>
    </p:spTree>
    <p:extLst>
      <p:ext uri="{BB962C8B-B14F-4D97-AF65-F5344CB8AC3E}">
        <p14:creationId xmlns:p14="http://schemas.microsoft.com/office/powerpoint/2010/main" val="607126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69C7DA-C099-4217-A1EB-9D6C59D3F99C}" type="datetimeFigureOut">
              <a:rPr lang="en-US" smtClean="0"/>
              <a:t>3/12/2014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C3E634-94AA-48B4-8AAC-6F948A742E35}" type="slidenum">
              <a:rPr lang="en-US" smtClean="0"/>
              <a:t>‹#›</a:t>
            </a:fld>
            <a:endParaRPr lang="en-US" dirty="0"/>
          </a:p>
        </p:txBody>
      </p:sp>
    </p:spTree>
    <p:extLst>
      <p:ext uri="{BB962C8B-B14F-4D97-AF65-F5344CB8AC3E}">
        <p14:creationId xmlns:p14="http://schemas.microsoft.com/office/powerpoint/2010/main" val="4049718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69C7DA-C099-4217-A1EB-9D6C59D3F99C}" type="datetimeFigureOut">
              <a:rPr lang="en-US" smtClean="0"/>
              <a:t>3/12/2014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C3E634-94AA-48B4-8AAC-6F948A742E35}" type="slidenum">
              <a:rPr lang="en-US" smtClean="0"/>
              <a:t>‹#›</a:t>
            </a:fld>
            <a:endParaRPr lang="en-US" dirty="0"/>
          </a:p>
        </p:txBody>
      </p:sp>
    </p:spTree>
    <p:extLst>
      <p:ext uri="{BB962C8B-B14F-4D97-AF65-F5344CB8AC3E}">
        <p14:creationId xmlns:p14="http://schemas.microsoft.com/office/powerpoint/2010/main" val="4194073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B69C7DA-C099-4217-A1EB-9D6C59D3F99C}" type="datetimeFigureOut">
              <a:rPr lang="en-US" smtClean="0"/>
              <a:t>3/12/2014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C3E634-94AA-48B4-8AAC-6F948A742E35}" type="slidenum">
              <a:rPr lang="en-US" smtClean="0"/>
              <a:t>‹#›</a:t>
            </a:fld>
            <a:endParaRPr lang="en-US" dirty="0"/>
          </a:p>
        </p:txBody>
      </p:sp>
    </p:spTree>
    <p:extLst>
      <p:ext uri="{BB962C8B-B14F-4D97-AF65-F5344CB8AC3E}">
        <p14:creationId xmlns:p14="http://schemas.microsoft.com/office/powerpoint/2010/main" val="872738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69C7DA-C099-4217-A1EB-9D6C59D3F99C}" type="datetimeFigureOut">
              <a:rPr lang="en-US" smtClean="0"/>
              <a:t>3/12/2014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FC3E634-94AA-48B4-8AAC-6F948A742E35}" type="slidenum">
              <a:rPr lang="en-US" smtClean="0"/>
              <a:t>‹#›</a:t>
            </a:fld>
            <a:endParaRPr lang="en-US" dirty="0"/>
          </a:p>
        </p:txBody>
      </p:sp>
    </p:spTree>
    <p:extLst>
      <p:ext uri="{BB962C8B-B14F-4D97-AF65-F5344CB8AC3E}">
        <p14:creationId xmlns:p14="http://schemas.microsoft.com/office/powerpoint/2010/main" val="1835956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69C7DA-C099-4217-A1EB-9D6C59D3F99C}" type="datetimeFigureOut">
              <a:rPr lang="en-US" smtClean="0"/>
              <a:t>3/12/2014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FC3E634-94AA-48B4-8AAC-6F948A742E35}" type="slidenum">
              <a:rPr lang="en-US" smtClean="0"/>
              <a:t>‹#›</a:t>
            </a:fld>
            <a:endParaRPr lang="en-US" dirty="0"/>
          </a:p>
        </p:txBody>
      </p:sp>
    </p:spTree>
    <p:extLst>
      <p:ext uri="{BB962C8B-B14F-4D97-AF65-F5344CB8AC3E}">
        <p14:creationId xmlns:p14="http://schemas.microsoft.com/office/powerpoint/2010/main" val="750628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69C7DA-C099-4217-A1EB-9D6C59D3F99C}" type="datetimeFigureOut">
              <a:rPr lang="en-US" smtClean="0"/>
              <a:t>3/12/2014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FC3E634-94AA-48B4-8AAC-6F948A742E35}" type="slidenum">
              <a:rPr lang="en-US" smtClean="0"/>
              <a:t>‹#›</a:t>
            </a:fld>
            <a:endParaRPr lang="en-US" dirty="0"/>
          </a:p>
        </p:txBody>
      </p:sp>
    </p:spTree>
    <p:extLst>
      <p:ext uri="{BB962C8B-B14F-4D97-AF65-F5344CB8AC3E}">
        <p14:creationId xmlns:p14="http://schemas.microsoft.com/office/powerpoint/2010/main" val="2087544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69C7DA-C099-4217-A1EB-9D6C59D3F99C}" type="datetimeFigureOut">
              <a:rPr lang="en-US" smtClean="0"/>
              <a:t>3/12/2014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C3E634-94AA-48B4-8AAC-6F948A742E35}" type="slidenum">
              <a:rPr lang="en-US" smtClean="0"/>
              <a:t>‹#›</a:t>
            </a:fld>
            <a:endParaRPr lang="en-US" dirty="0"/>
          </a:p>
        </p:txBody>
      </p:sp>
    </p:spTree>
    <p:extLst>
      <p:ext uri="{BB962C8B-B14F-4D97-AF65-F5344CB8AC3E}">
        <p14:creationId xmlns:p14="http://schemas.microsoft.com/office/powerpoint/2010/main" val="1859569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69C7DA-C099-4217-A1EB-9D6C59D3F99C}" type="datetimeFigureOut">
              <a:rPr lang="en-US" smtClean="0"/>
              <a:t>3/12/2014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C3E634-94AA-48B4-8AAC-6F948A742E35}" type="slidenum">
              <a:rPr lang="en-US" smtClean="0"/>
              <a:t>‹#›</a:t>
            </a:fld>
            <a:endParaRPr lang="en-US" dirty="0"/>
          </a:p>
        </p:txBody>
      </p:sp>
    </p:spTree>
    <p:extLst>
      <p:ext uri="{BB962C8B-B14F-4D97-AF65-F5344CB8AC3E}">
        <p14:creationId xmlns:p14="http://schemas.microsoft.com/office/powerpoint/2010/main" val="1318908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69C7DA-C099-4217-A1EB-9D6C59D3F99C}" type="datetimeFigureOut">
              <a:rPr lang="en-US" smtClean="0"/>
              <a:t>3/12/2014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C3E634-94AA-48B4-8AAC-6F948A742E35}" type="slidenum">
              <a:rPr lang="en-US" smtClean="0"/>
              <a:t>‹#›</a:t>
            </a:fld>
            <a:endParaRPr lang="en-US" dirty="0"/>
          </a:p>
        </p:txBody>
      </p:sp>
    </p:spTree>
    <p:extLst>
      <p:ext uri="{BB962C8B-B14F-4D97-AF65-F5344CB8AC3E}">
        <p14:creationId xmlns:p14="http://schemas.microsoft.com/office/powerpoint/2010/main" val="2125994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69C7DA-C099-4217-A1EB-9D6C59D3F99C}" type="datetimeFigureOut">
              <a:rPr lang="en-US" smtClean="0"/>
              <a:t>3/12/2014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C3E634-94AA-48B4-8AAC-6F948A742E35}" type="slidenum">
              <a:rPr lang="en-US" smtClean="0"/>
              <a:t>‹#›</a:t>
            </a:fld>
            <a:endParaRPr lang="en-US" dirty="0"/>
          </a:p>
        </p:txBody>
      </p:sp>
    </p:spTree>
    <p:extLst>
      <p:ext uri="{BB962C8B-B14F-4D97-AF65-F5344CB8AC3E}">
        <p14:creationId xmlns:p14="http://schemas.microsoft.com/office/powerpoint/2010/main" val="2460702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69C7DA-C099-4217-A1EB-9D6C59D3F99C}" type="datetimeFigureOut">
              <a:rPr lang="en-US" smtClean="0"/>
              <a:t>3/12/2014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C3E634-94AA-48B4-8AAC-6F948A742E35}" type="slidenum">
              <a:rPr lang="en-US" smtClean="0"/>
              <a:t>‹#›</a:t>
            </a:fld>
            <a:endParaRPr lang="en-US" dirty="0"/>
          </a:p>
        </p:txBody>
      </p:sp>
    </p:spTree>
    <p:extLst>
      <p:ext uri="{BB962C8B-B14F-4D97-AF65-F5344CB8AC3E}">
        <p14:creationId xmlns:p14="http://schemas.microsoft.com/office/powerpoint/2010/main" val="822994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a:xfrm>
            <a:off x="0" y="685800"/>
            <a:ext cx="9144000" cy="2514600"/>
          </a:xfrm>
        </p:spPr>
        <p:txBody>
          <a:bodyPr rtlCol="0">
            <a:normAutofit fontScale="90000"/>
          </a:bodyPr>
          <a:lstStyle/>
          <a:p>
            <a:pPr eaLnBrk="1" fontAlgn="auto" hangingPunct="1">
              <a:spcAft>
                <a:spcPts val="0"/>
              </a:spcAft>
              <a:defRPr/>
            </a:pPr>
            <a:r>
              <a:rPr lang="en-US" sz="5400" i="1" dirty="0"/>
              <a:t/>
            </a:r>
            <a:br>
              <a:rPr lang="en-US" sz="5400" i="1" dirty="0"/>
            </a:br>
            <a:r>
              <a:rPr lang="en-US" sz="4900" i="1" dirty="0" smtClean="0"/>
              <a:t/>
            </a:r>
            <a:br>
              <a:rPr lang="en-US" sz="4900" i="1" dirty="0" smtClean="0"/>
            </a:br>
            <a:r>
              <a:rPr lang="en-US" sz="4900" i="1" dirty="0" smtClean="0"/>
              <a:t>Some Critical Comments</a:t>
            </a:r>
            <a:br>
              <a:rPr lang="en-US" sz="4900" i="1" dirty="0" smtClean="0"/>
            </a:br>
            <a:r>
              <a:rPr lang="en-US" sz="4900" i="1" dirty="0" smtClean="0"/>
              <a:t>Regarding</a:t>
            </a:r>
            <a:br>
              <a:rPr lang="en-US" sz="4900" i="1" dirty="0" smtClean="0"/>
            </a:br>
            <a:r>
              <a:rPr lang="en-US" sz="4900" i="1" dirty="0" smtClean="0"/>
              <a:t>The County Comprehensive Plan Draft</a:t>
            </a:r>
            <a:r>
              <a:rPr lang="en-US" sz="5400" i="1" dirty="0" smtClean="0"/>
              <a:t/>
            </a:r>
            <a:br>
              <a:rPr lang="en-US" sz="5400" i="1" dirty="0" smtClean="0"/>
            </a:br>
            <a:r>
              <a:rPr lang="en-US" sz="5400" i="1" dirty="0" smtClean="0"/>
              <a:t/>
            </a:r>
            <a:br>
              <a:rPr lang="en-US" sz="5400" i="1" dirty="0" smtClean="0"/>
            </a:br>
            <a:r>
              <a:rPr lang="en-US" sz="5400" i="1" dirty="0" smtClean="0"/>
              <a:t/>
            </a:r>
            <a:br>
              <a:rPr lang="en-US" sz="5400" i="1" dirty="0" smtClean="0"/>
            </a:br>
            <a:endParaRPr lang="en-US" sz="5400" dirty="0" smtClean="0"/>
          </a:p>
        </p:txBody>
      </p:sp>
      <p:sp>
        <p:nvSpPr>
          <p:cNvPr id="2051" name="Content Placeholder 2"/>
          <p:cNvSpPr>
            <a:spLocks noGrp="1"/>
          </p:cNvSpPr>
          <p:nvPr>
            <p:ph idx="1"/>
          </p:nvPr>
        </p:nvSpPr>
        <p:spPr>
          <a:xfrm>
            <a:off x="457200" y="2971800"/>
            <a:ext cx="8229600" cy="3657600"/>
          </a:xfrm>
        </p:spPr>
        <p:txBody>
          <a:bodyPr>
            <a:normAutofit/>
          </a:bodyPr>
          <a:lstStyle/>
          <a:p>
            <a:pPr algn="ctr">
              <a:buNone/>
            </a:pPr>
            <a:r>
              <a:rPr lang="en-US" i="1" dirty="0"/>
              <a:t>Skepticism is the first step to Truth – D. </a:t>
            </a:r>
            <a:r>
              <a:rPr lang="en-US" i="1" dirty="0" smtClean="0"/>
              <a:t>Diderot</a:t>
            </a:r>
          </a:p>
          <a:p>
            <a:pPr algn="ctr">
              <a:buNone/>
            </a:pPr>
            <a:r>
              <a:rPr lang="en-US" dirty="0" smtClean="0"/>
              <a:t>Albemarle County BOS</a:t>
            </a:r>
          </a:p>
          <a:p>
            <a:pPr algn="ctr" eaLnBrk="1" hangingPunct="1">
              <a:buFont typeface="Arial" charset="0"/>
              <a:buNone/>
            </a:pPr>
            <a:r>
              <a:rPr lang="en-US" sz="2800" dirty="0" smtClean="0"/>
              <a:t>March 12, 2014 presentation</a:t>
            </a:r>
          </a:p>
          <a:p>
            <a:pPr algn="ctr" eaLnBrk="1" hangingPunct="1">
              <a:buFont typeface="Arial" charset="0"/>
              <a:buNone/>
            </a:pPr>
            <a:r>
              <a:rPr lang="en-US" sz="2800" dirty="0" smtClean="0"/>
              <a:t>by</a:t>
            </a:r>
          </a:p>
          <a:p>
            <a:pPr algn="ctr" eaLnBrk="1" hangingPunct="1">
              <a:buFont typeface="Arial" charset="0"/>
              <a:buNone/>
            </a:pPr>
            <a:r>
              <a:rPr lang="en-US" sz="2800" dirty="0" smtClean="0"/>
              <a:t>Charles Battig, </a:t>
            </a:r>
            <a:r>
              <a:rPr lang="en-US" sz="2000" dirty="0" smtClean="0"/>
              <a:t>MD</a:t>
            </a:r>
            <a:endParaRPr lang="en-US" sz="2800" dirty="0" smtClean="0"/>
          </a:p>
          <a:p>
            <a:pPr algn="ctr" eaLnBrk="1" hangingPunct="1">
              <a:buFont typeface="Arial" charset="0"/>
              <a:buNone/>
            </a:pPr>
            <a:r>
              <a:rPr lang="en-US" sz="2800" dirty="0" smtClean="0"/>
              <a:t>VA-Scientists and Engineers for Energy and Environment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fontScale="90000"/>
          </a:bodyPr>
          <a:lstStyle/>
          <a:p>
            <a:r>
              <a:rPr lang="en-US" dirty="0" smtClean="0"/>
              <a:t>Albemarle County Comprehensive Plan Proposal  Violates </a:t>
            </a:r>
            <a:r>
              <a:rPr lang="it-IT" dirty="0" smtClean="0"/>
              <a:t>VA </a:t>
            </a:r>
            <a:r>
              <a:rPr lang="it-IT" dirty="0"/>
              <a:t>State Code VA Code 15.2-2223 </a:t>
            </a:r>
            <a:r>
              <a:rPr lang="en-US" dirty="0" smtClean="0"/>
              <a:t> </a:t>
            </a:r>
            <a:endParaRPr lang="en-US" dirty="0"/>
          </a:p>
        </p:txBody>
      </p:sp>
      <p:sp>
        <p:nvSpPr>
          <p:cNvPr id="3" name="Content Placeholder 2"/>
          <p:cNvSpPr>
            <a:spLocks noGrp="1"/>
          </p:cNvSpPr>
          <p:nvPr>
            <p:ph idx="1"/>
          </p:nvPr>
        </p:nvSpPr>
        <p:spPr>
          <a:xfrm>
            <a:off x="457200" y="2133600"/>
            <a:ext cx="8534400" cy="3992563"/>
          </a:xfrm>
        </p:spPr>
        <p:txBody>
          <a:bodyPr>
            <a:normAutofit fontScale="92500"/>
          </a:bodyPr>
          <a:lstStyle/>
          <a:p>
            <a:pPr marL="0" indent="0">
              <a:buNone/>
            </a:pPr>
            <a:r>
              <a:rPr lang="en-US" dirty="0"/>
              <a:t>E</a:t>
            </a:r>
            <a:r>
              <a:rPr lang="en-US" dirty="0" smtClean="0"/>
              <a:t>nabling </a:t>
            </a:r>
            <a:r>
              <a:rPr lang="en-US" dirty="0"/>
              <a:t>VA State Code VA Code 15.2-2223 specifies that comprehensive plans are to be </a:t>
            </a:r>
            <a:r>
              <a:rPr lang="en-US" b="1" dirty="0"/>
              <a:t>“general in nature.” </a:t>
            </a:r>
            <a:r>
              <a:rPr lang="en-US" b="1" dirty="0" smtClean="0"/>
              <a:t>There are to be advisory.</a:t>
            </a:r>
            <a:endParaRPr lang="en-US" b="1" dirty="0"/>
          </a:p>
          <a:p>
            <a:pPr marL="0" indent="0">
              <a:buNone/>
            </a:pPr>
            <a:r>
              <a:rPr lang="en-US" dirty="0" smtClean="0"/>
              <a:t>On </a:t>
            </a:r>
            <a:r>
              <a:rPr lang="en-US" dirty="0"/>
              <a:t>this basis alone the proposed plan deserves to be rejected as it imposes micromanagement at every level and in every aspect of County citizens’ lives. </a:t>
            </a:r>
            <a:endParaRPr lang="en-US" dirty="0" smtClean="0"/>
          </a:p>
          <a:p>
            <a:pPr marL="0" indent="0">
              <a:buNone/>
            </a:pPr>
            <a:r>
              <a:rPr lang="en-US" dirty="0" smtClean="0"/>
              <a:t>The Plan is a fabrication of pre-determined, intrusive solutions to everyday activities.</a:t>
            </a:r>
            <a:endParaRPr lang="en-US" dirty="0"/>
          </a:p>
        </p:txBody>
      </p:sp>
    </p:spTree>
    <p:extLst>
      <p:ext uri="{BB962C8B-B14F-4D97-AF65-F5344CB8AC3E}">
        <p14:creationId xmlns:p14="http://schemas.microsoft.com/office/powerpoint/2010/main" val="835324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in Nature, Advisory?</a:t>
            </a:r>
            <a:endParaRPr lang="en-US" dirty="0"/>
          </a:p>
        </p:txBody>
      </p:sp>
      <p:sp>
        <p:nvSpPr>
          <p:cNvPr id="3" name="Text Placeholder 2"/>
          <p:cNvSpPr>
            <a:spLocks noGrp="1"/>
          </p:cNvSpPr>
          <p:nvPr>
            <p:ph type="body" idx="1"/>
          </p:nvPr>
        </p:nvSpPr>
        <p:spPr/>
        <p:txBody>
          <a:bodyPr/>
          <a:lstStyle/>
          <a:p>
            <a:endParaRPr lang="en-US" dirty="0"/>
          </a:p>
        </p:txBody>
      </p:sp>
      <p:sp>
        <p:nvSpPr>
          <p:cNvPr id="4" name="Content Placeholder 3"/>
          <p:cNvSpPr>
            <a:spLocks noGrp="1"/>
          </p:cNvSpPr>
          <p:nvPr>
            <p:ph sz="half" idx="2"/>
          </p:nvPr>
        </p:nvSpPr>
        <p:spPr/>
        <p:txBody>
          <a:bodyPr/>
          <a:lstStyle/>
          <a:p>
            <a:endParaRPr lang="en-US" dirty="0"/>
          </a:p>
        </p:txBody>
      </p:sp>
      <p:sp>
        <p:nvSpPr>
          <p:cNvPr id="5" name="Text Placeholder 4"/>
          <p:cNvSpPr>
            <a:spLocks noGrp="1"/>
          </p:cNvSpPr>
          <p:nvPr>
            <p:ph type="body" sz="quarter" idx="3"/>
          </p:nvPr>
        </p:nvSpPr>
        <p:spPr>
          <a:xfrm>
            <a:off x="4645025" y="1535112"/>
            <a:ext cx="4041775" cy="1055688"/>
          </a:xfrm>
        </p:spPr>
        <p:txBody>
          <a:bodyPr>
            <a:noAutofit/>
          </a:bodyPr>
          <a:lstStyle/>
          <a:p>
            <a:pPr algn="ctr"/>
            <a:r>
              <a:rPr lang="en-US" dirty="0" smtClean="0"/>
              <a:t>“Plan Summary”  alone is </a:t>
            </a:r>
          </a:p>
          <a:p>
            <a:pPr algn="ctr"/>
            <a:r>
              <a:rPr lang="en-US" dirty="0" smtClean="0"/>
              <a:t>55 pages</a:t>
            </a:r>
            <a:endParaRPr lang="en-US" dirty="0"/>
          </a:p>
        </p:txBody>
      </p:sp>
      <p:sp>
        <p:nvSpPr>
          <p:cNvPr id="6" name="Content Placeholder 5"/>
          <p:cNvSpPr>
            <a:spLocks noGrp="1"/>
          </p:cNvSpPr>
          <p:nvPr>
            <p:ph sz="quarter" idx="4"/>
          </p:nvPr>
        </p:nvSpPr>
        <p:spPr>
          <a:xfrm>
            <a:off x="4645025" y="2743200"/>
            <a:ext cx="4041775" cy="3382963"/>
          </a:xfrm>
        </p:spPr>
        <p:txBody>
          <a:bodyPr>
            <a:normAutofit fontScale="32500" lnSpcReduction="20000"/>
          </a:bodyPr>
          <a:lstStyle/>
          <a:p>
            <a:pPr marL="0" indent="0" algn="ctr">
              <a:buNone/>
            </a:pPr>
            <a:r>
              <a:rPr lang="en-US" sz="5900" b="1" dirty="0" smtClean="0"/>
              <a:t>“Background,” “The Plan,” and “Implementation”       </a:t>
            </a:r>
          </a:p>
          <a:p>
            <a:pPr marL="0" indent="0" algn="ctr">
              <a:buNone/>
            </a:pPr>
            <a:r>
              <a:rPr lang="en-US" sz="5900" b="1" dirty="0" smtClean="0"/>
              <a:t>comprise 13 chapters and </a:t>
            </a:r>
            <a:r>
              <a:rPr lang="en-US" sz="5900" b="1" dirty="0" smtClean="0"/>
              <a:t>over 400 pages</a:t>
            </a:r>
            <a:endParaRPr lang="en-US" sz="5900" b="1" dirty="0" smtClean="0"/>
          </a:p>
          <a:p>
            <a:pPr marL="0" indent="0">
              <a:buNone/>
            </a:pPr>
            <a:endParaRPr lang="en-US" sz="3400" dirty="0"/>
          </a:p>
          <a:p>
            <a:pPr marL="0" indent="0">
              <a:buNone/>
            </a:pPr>
            <a:endParaRPr lang="en-US" sz="3400" dirty="0" smtClean="0"/>
          </a:p>
          <a:p>
            <a:pPr marL="0" indent="0" algn="ctr">
              <a:buNone/>
            </a:pPr>
            <a:r>
              <a:rPr lang="en-US" sz="7000" b="1" dirty="0" smtClean="0"/>
              <a:t>Have all of you read all of it?</a:t>
            </a:r>
            <a:endParaRPr lang="en-US" sz="7000" b="1" dirty="0"/>
          </a:p>
          <a:p>
            <a:pPr marL="0" indent="0">
              <a:buNone/>
            </a:pPr>
            <a:endParaRPr lang="en-US" b="1"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a:t>b</a:t>
            </a:r>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5973" t="11060" r="23607" b="6297"/>
          <a:stretch/>
        </p:blipFill>
        <p:spPr bwMode="auto">
          <a:xfrm>
            <a:off x="228601" y="1524001"/>
            <a:ext cx="4267200" cy="5257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8493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Planning</a:t>
            </a:r>
            <a:r>
              <a:rPr lang="en-US" dirty="0" smtClean="0"/>
              <a:t>:  Wikipedia definition </a:t>
            </a:r>
            <a:endParaRPr lang="en-US" dirty="0"/>
          </a:p>
        </p:txBody>
      </p:sp>
      <p:sp>
        <p:nvSpPr>
          <p:cNvPr id="3" name="Content Placeholder 2"/>
          <p:cNvSpPr>
            <a:spLocks noGrp="1"/>
          </p:cNvSpPr>
          <p:nvPr>
            <p:ph idx="1"/>
          </p:nvPr>
        </p:nvSpPr>
        <p:spPr/>
        <p:txBody>
          <a:bodyPr>
            <a:normAutofit fontScale="92500" lnSpcReduction="20000"/>
          </a:bodyPr>
          <a:lstStyle/>
          <a:p>
            <a:pPr marL="0" indent="0" algn="ctr">
              <a:buNone/>
            </a:pPr>
            <a:r>
              <a:rPr lang="en-US" sz="4000" dirty="0" smtClean="0"/>
              <a:t>“Planning is a key characteristic of centralized, communist economies, and one plan established for the entire country normally contains detailed economic development guidelines for all its regions”</a:t>
            </a:r>
          </a:p>
          <a:p>
            <a:pPr marL="0" indent="0" algn="ctr">
              <a:buNone/>
            </a:pPr>
            <a:r>
              <a:rPr lang="en-US" sz="4300" dirty="0" smtClean="0">
                <a:solidFill>
                  <a:srgbClr val="FF0000"/>
                </a:solidFill>
              </a:rPr>
              <a:t>The Albemarle County Comprehensive Plan Draft Comes Close,</a:t>
            </a:r>
          </a:p>
          <a:p>
            <a:pPr marL="0" indent="0" algn="ctr">
              <a:buNone/>
            </a:pPr>
            <a:r>
              <a:rPr lang="en-US" sz="4300" dirty="0" smtClean="0">
                <a:solidFill>
                  <a:srgbClr val="FF0000"/>
                </a:solidFill>
              </a:rPr>
              <a:t> Much Like Obamacare</a:t>
            </a:r>
            <a:endParaRPr lang="en-US" sz="4300" dirty="0">
              <a:solidFill>
                <a:srgbClr val="FF0000"/>
              </a:solidFill>
            </a:endParaRPr>
          </a:p>
        </p:txBody>
      </p:sp>
    </p:spTree>
    <p:extLst>
      <p:ext uri="{BB962C8B-B14F-4D97-AF65-F5344CB8AC3E}">
        <p14:creationId xmlns:p14="http://schemas.microsoft.com/office/powerpoint/2010/main" val="1629492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normAutofit fontScale="90000"/>
          </a:bodyPr>
          <a:lstStyle/>
          <a:p>
            <a:r>
              <a:rPr lang="en-US" i="1" dirty="0" smtClean="0"/>
              <a:t>“Development Areas”</a:t>
            </a:r>
            <a:r>
              <a:rPr lang="en-US" i="1" dirty="0"/>
              <a:t/>
            </a:r>
            <a:br>
              <a:rPr lang="en-US" i="1" dirty="0"/>
            </a:br>
            <a:r>
              <a:rPr lang="en-US" sz="2200" dirty="0" smtClean="0"/>
              <a:t>Objective 4: Achieve high quality development through application of the Neighborhood Model Principles.</a:t>
            </a:r>
            <a:br>
              <a:rPr lang="en-US" sz="2200" dirty="0" smtClean="0"/>
            </a:br>
            <a:r>
              <a:rPr lang="en-US" sz="2700" b="1" dirty="0" smtClean="0">
                <a:solidFill>
                  <a:srgbClr val="FF0000"/>
                </a:solidFill>
              </a:rPr>
              <a:t>A Micro-Management Wish-List By “Planners Gone Wild” </a:t>
            </a:r>
            <a:r>
              <a:rPr lang="en-US" sz="2700" b="1" dirty="0">
                <a:solidFill>
                  <a:srgbClr val="FF0000"/>
                </a:solidFill>
              </a:rPr>
              <a:t>I</a:t>
            </a:r>
            <a:r>
              <a:rPr lang="en-US" sz="2700" b="1" dirty="0" smtClean="0">
                <a:solidFill>
                  <a:srgbClr val="FF0000"/>
                </a:solidFill>
              </a:rPr>
              <a:t>mposing </a:t>
            </a:r>
            <a:r>
              <a:rPr lang="en-US" sz="2700" b="1" dirty="0">
                <a:solidFill>
                  <a:srgbClr val="FF0000"/>
                </a:solidFill>
              </a:rPr>
              <a:t>T</a:t>
            </a:r>
            <a:r>
              <a:rPr lang="en-US" sz="2700" b="1" dirty="0" smtClean="0">
                <a:solidFill>
                  <a:srgbClr val="FF0000"/>
                </a:solidFill>
              </a:rPr>
              <a:t>he APA  And County Staff Vision</a:t>
            </a:r>
            <a:endParaRPr lang="en-US" sz="2200" b="1" dirty="0">
              <a:solidFill>
                <a:srgbClr val="FF0000"/>
              </a:solidFill>
            </a:endParaRPr>
          </a:p>
        </p:txBody>
      </p:sp>
      <p:sp>
        <p:nvSpPr>
          <p:cNvPr id="3" name="Content Placeholder 2"/>
          <p:cNvSpPr>
            <a:spLocks noGrp="1"/>
          </p:cNvSpPr>
          <p:nvPr>
            <p:ph idx="1"/>
          </p:nvPr>
        </p:nvSpPr>
        <p:spPr>
          <a:xfrm>
            <a:off x="228600" y="1828800"/>
            <a:ext cx="8686800" cy="4419600"/>
          </a:xfrm>
        </p:spPr>
        <p:txBody>
          <a:bodyPr>
            <a:noAutofit/>
          </a:bodyPr>
          <a:lstStyle/>
          <a:p>
            <a:pPr marL="0" indent="0">
              <a:buNone/>
            </a:pPr>
            <a:r>
              <a:rPr lang="en-US" sz="1200" dirty="0" smtClean="0"/>
              <a:t>Strategy 4b: Promote block development rather than long cul-de-sacs and provide guidance to developers on ways to create blocks and streetscape with Albemarle County’s topography.</a:t>
            </a:r>
          </a:p>
          <a:p>
            <a:pPr marL="0" indent="0">
              <a:buNone/>
            </a:pPr>
            <a:r>
              <a:rPr lang="en-US" sz="1200" dirty="0" smtClean="0"/>
              <a:t>Strategy 4c: Continue to designate and fund construction of crosswalks for sidewalks.</a:t>
            </a:r>
          </a:p>
          <a:p>
            <a:pPr marL="0" indent="0">
              <a:buNone/>
            </a:pPr>
            <a:r>
              <a:rPr lang="en-US" sz="1200" dirty="0" smtClean="0"/>
              <a:t>Strategy 4d: Conduct a study on ways in which streetlights can enhance pedestrian safety in the Development Areas.</a:t>
            </a:r>
          </a:p>
          <a:p>
            <a:pPr marL="0" indent="0">
              <a:buNone/>
            </a:pPr>
            <a:r>
              <a:rPr lang="en-US" sz="1200" dirty="0" smtClean="0"/>
              <a:t>Strategy 4e: Continue to approve mixed-use developments that are in keeping with the Neighborhood Model and Master Plans.</a:t>
            </a:r>
          </a:p>
          <a:p>
            <a:pPr marL="0" indent="0">
              <a:buNone/>
            </a:pPr>
            <a:r>
              <a:rPr lang="en-US" sz="1200" dirty="0" smtClean="0"/>
              <a:t>Strategy 4f: Continue to promote centers as focal points for neighborhoods and places for civic engagement.</a:t>
            </a:r>
          </a:p>
          <a:p>
            <a:pPr marL="0" indent="0">
              <a:buNone/>
            </a:pPr>
            <a:r>
              <a:rPr lang="en-US" sz="1200" dirty="0" smtClean="0"/>
              <a:t>Strategy 4g: Through Master Plans and rezoning approvals, ensure that all Development Areas provide for variety of housing types and levels of affordability.</a:t>
            </a:r>
          </a:p>
          <a:p>
            <a:pPr marL="0" indent="0">
              <a:buNone/>
            </a:pPr>
            <a:r>
              <a:rPr lang="en-US" sz="1200" dirty="0" smtClean="0"/>
              <a:t>Strategy 4h: Encourage builders to make affordable housing units visually indistinguishable on the exterior from other units.</a:t>
            </a:r>
          </a:p>
          <a:p>
            <a:pPr marL="0" indent="0">
              <a:buNone/>
            </a:pPr>
            <a:r>
              <a:rPr lang="en-US" sz="1200" dirty="0" smtClean="0"/>
              <a:t>Strategy 4i: Through rezoning and special use permit decisions, ensure that affordable housing units are dispersed throughout the Development Areas rather than built in enclaves.</a:t>
            </a:r>
          </a:p>
          <a:p>
            <a:pPr marL="0" indent="0">
              <a:buNone/>
            </a:pPr>
            <a:r>
              <a:rPr lang="en-US" sz="1200" dirty="0" smtClean="0"/>
              <a:t>Strategy 4j: Continue to require that streets are interconnected in the Development Areas; ensure that exceptions occur rarely and not routinely.</a:t>
            </a:r>
          </a:p>
          <a:p>
            <a:pPr marL="0" indent="0">
              <a:buNone/>
            </a:pPr>
            <a:r>
              <a:rPr lang="en-US" sz="1200" dirty="0" smtClean="0"/>
              <a:t>Strategy 4k: Provide for multi-modal transportation opportunities in new development and encourage the building of complete streets.</a:t>
            </a:r>
          </a:p>
          <a:p>
            <a:pPr marL="0" indent="0">
              <a:buNone/>
            </a:pPr>
            <a:r>
              <a:rPr lang="en-US" sz="1200" dirty="0" smtClean="0"/>
              <a:t>Strategy 4l: Continue to develop and maintain public parkland shown on Master Plans. Continue to require recreational amenities in residential developments.</a:t>
            </a:r>
          </a:p>
          <a:p>
            <a:pPr marL="0" indent="0">
              <a:buNone/>
            </a:pPr>
            <a:r>
              <a:rPr lang="en-US" sz="1200" dirty="0" smtClean="0"/>
              <a:t>Strategy 4m: Continue to promote appropriate scale, massing, and enclosure with new development proposals.</a:t>
            </a:r>
          </a:p>
          <a:p>
            <a:pPr marL="0" indent="0">
              <a:buNone/>
            </a:pPr>
            <a:r>
              <a:rPr lang="en-US" sz="1200" dirty="0" smtClean="0"/>
              <a:t>Strategy 4n: Continue to work with developers to design and build projects which relegate parking to the side or rear of sites and which results in the fronts of building facing the street.</a:t>
            </a:r>
          </a:p>
          <a:p>
            <a:pPr marL="0" indent="0">
              <a:buNone/>
            </a:pPr>
            <a:r>
              <a:rPr lang="en-US" sz="1200" dirty="0" smtClean="0"/>
              <a:t>Strategy 4o: Promote redevelopment as a way to improve, and not expand the Development Areas.</a:t>
            </a:r>
          </a:p>
          <a:p>
            <a:pPr marL="0" indent="0">
              <a:buNone/>
            </a:pPr>
            <a:r>
              <a:rPr lang="en-US" sz="1200" dirty="0" smtClean="0"/>
              <a:t>Strategy 4p: Encourage developers to design buildings which fit into the terrain rather than flattening the land for trademark buildings.</a:t>
            </a:r>
          </a:p>
          <a:p>
            <a:pPr marL="0" indent="0">
              <a:buNone/>
            </a:pPr>
            <a:r>
              <a:rPr lang="en-US" sz="1200" dirty="0" smtClean="0"/>
              <a:t>Strategy 4q: Require that re-graded slopes result in smooth rather than abrupt or steep grades that are difficult to vegetate and maintain.</a:t>
            </a:r>
            <a:endParaRPr lang="en-US" sz="1200" dirty="0"/>
          </a:p>
        </p:txBody>
      </p:sp>
    </p:spTree>
    <p:extLst>
      <p:ext uri="{BB962C8B-B14F-4D97-AF65-F5344CB8AC3E}">
        <p14:creationId xmlns:p14="http://schemas.microsoft.com/office/powerpoint/2010/main" val="2631487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t>“Vision and Values</a:t>
            </a:r>
            <a:br>
              <a:rPr lang="en-US" i="1" dirty="0" smtClean="0"/>
            </a:br>
            <a:r>
              <a:rPr lang="en-US" i="1" dirty="0" smtClean="0"/>
              <a:t>Goals, Objectives, and Strategies”</a:t>
            </a:r>
            <a:endParaRPr lang="en-US" i="1" dirty="0"/>
          </a:p>
        </p:txBody>
      </p:sp>
      <p:sp>
        <p:nvSpPr>
          <p:cNvPr id="3" name="Content Placeholder 2"/>
          <p:cNvSpPr>
            <a:spLocks noGrp="1"/>
          </p:cNvSpPr>
          <p:nvPr>
            <p:ph idx="1"/>
          </p:nvPr>
        </p:nvSpPr>
        <p:spPr>
          <a:xfrm>
            <a:off x="457200" y="2057400"/>
            <a:ext cx="8229600" cy="3840163"/>
          </a:xfrm>
        </p:spPr>
        <p:txBody>
          <a:bodyPr>
            <a:normAutofit/>
          </a:bodyPr>
          <a:lstStyle/>
          <a:p>
            <a:pPr marL="0" indent="0">
              <a:buNone/>
            </a:pPr>
            <a:r>
              <a:rPr lang="en-US" sz="3600" dirty="0" smtClean="0"/>
              <a:t>“Preservation and enhancement…, along </a:t>
            </a:r>
            <a:r>
              <a:rPr lang="en-US" sz="3600" u="sng" dirty="0" smtClean="0"/>
              <a:t>with preserving the individual rights of citizens</a:t>
            </a:r>
            <a:r>
              <a:rPr lang="en-US" sz="3600" dirty="0" smtClean="0"/>
              <a:t>, is key to future prosperity in the County…”</a:t>
            </a:r>
          </a:p>
          <a:p>
            <a:pPr marL="0" indent="0" algn="ctr">
              <a:buNone/>
            </a:pPr>
            <a:r>
              <a:rPr lang="en-US" sz="4000" dirty="0" smtClean="0">
                <a:solidFill>
                  <a:srgbClr val="FF0000"/>
                </a:solidFill>
              </a:rPr>
              <a:t>Lip service…Most Of </a:t>
            </a:r>
            <a:r>
              <a:rPr lang="en-US" sz="4000" dirty="0">
                <a:solidFill>
                  <a:srgbClr val="FF0000"/>
                </a:solidFill>
              </a:rPr>
              <a:t>T</a:t>
            </a:r>
            <a:r>
              <a:rPr lang="en-US" sz="4000" dirty="0" smtClean="0">
                <a:solidFill>
                  <a:srgbClr val="FF0000"/>
                </a:solidFill>
              </a:rPr>
              <a:t>he Comp Plan Draft Does Just The Opposite</a:t>
            </a:r>
          </a:p>
        </p:txBody>
      </p:sp>
    </p:spTree>
    <p:extLst>
      <p:ext uri="{BB962C8B-B14F-4D97-AF65-F5344CB8AC3E}">
        <p14:creationId xmlns:p14="http://schemas.microsoft.com/office/powerpoint/2010/main" val="1412931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i="1" dirty="0" smtClean="0"/>
              <a:t>“Rural Area”</a:t>
            </a:r>
            <a:endParaRPr lang="en-US" i="1" dirty="0"/>
          </a:p>
        </p:txBody>
      </p:sp>
      <p:sp>
        <p:nvSpPr>
          <p:cNvPr id="3" name="Content Placeholder 2"/>
          <p:cNvSpPr>
            <a:spLocks noGrp="1"/>
          </p:cNvSpPr>
          <p:nvPr>
            <p:ph idx="1"/>
          </p:nvPr>
        </p:nvSpPr>
        <p:spPr>
          <a:xfrm>
            <a:off x="228600" y="1295400"/>
            <a:ext cx="8686800" cy="5257800"/>
          </a:xfrm>
        </p:spPr>
        <p:txBody>
          <a:bodyPr>
            <a:normAutofit fontScale="92500" lnSpcReduction="20000"/>
          </a:bodyPr>
          <a:lstStyle/>
          <a:p>
            <a:pPr marL="0" indent="0">
              <a:buNone/>
            </a:pPr>
            <a:r>
              <a:rPr lang="en-US" dirty="0" smtClean="0"/>
              <a:t>“Strategy 8a: </a:t>
            </a:r>
            <a:r>
              <a:rPr lang="en-US" b="1" dirty="0" smtClean="0"/>
              <a:t>Inform</a:t>
            </a:r>
            <a:r>
              <a:rPr lang="en-US" dirty="0" smtClean="0"/>
              <a:t> existing property owners, realtors, and prospective property owners in the Rural Area that the </a:t>
            </a:r>
            <a:r>
              <a:rPr lang="en-US" b="1" dirty="0" smtClean="0"/>
              <a:t>rural Area is not intended for residential development</a:t>
            </a:r>
            <a:r>
              <a:rPr lang="en-US" dirty="0" smtClean="0"/>
              <a:t>.” </a:t>
            </a:r>
          </a:p>
          <a:p>
            <a:pPr marL="0" indent="0">
              <a:buNone/>
            </a:pPr>
            <a:r>
              <a:rPr lang="en-US" sz="3500" b="1" dirty="0" smtClean="0">
                <a:solidFill>
                  <a:srgbClr val="FF0000"/>
                </a:solidFill>
              </a:rPr>
              <a:t>There goes “preserving individual rights of citizens.” Your rights are preserved; you just cannot exercise them.</a:t>
            </a:r>
          </a:p>
          <a:p>
            <a:pPr marL="0" indent="0">
              <a:buNone/>
            </a:pPr>
            <a:r>
              <a:rPr lang="en-US" dirty="0" smtClean="0"/>
              <a:t>“Instead, emphasis is placed on stewardship of the land, retaining agricultural and </a:t>
            </a:r>
            <a:r>
              <a:rPr lang="en-US" dirty="0" err="1" smtClean="0"/>
              <a:t>forestal</a:t>
            </a:r>
            <a:r>
              <a:rPr lang="en-US" dirty="0" smtClean="0"/>
              <a:t> activities, protecting natural resources, and maintaining </a:t>
            </a:r>
            <a:r>
              <a:rPr lang="en-US" b="1" dirty="0" err="1" smtClean="0"/>
              <a:t>unfragmented</a:t>
            </a:r>
            <a:r>
              <a:rPr lang="en-US" b="1" dirty="0" smtClean="0"/>
              <a:t> land </a:t>
            </a:r>
            <a:r>
              <a:rPr lang="en-US" dirty="0" smtClean="0"/>
              <a:t>to protect biodiversity.”</a:t>
            </a:r>
          </a:p>
          <a:p>
            <a:pPr marL="0" indent="0">
              <a:buNone/>
            </a:pPr>
            <a:r>
              <a:rPr lang="en-US" sz="3300" b="1" dirty="0" smtClean="0">
                <a:solidFill>
                  <a:srgbClr val="FF0000"/>
                </a:solidFill>
              </a:rPr>
              <a:t>Bogus Biodiversity is substituted for constitutionally guaranteed private property rights</a:t>
            </a:r>
          </a:p>
        </p:txBody>
      </p:sp>
    </p:spTree>
    <p:extLst>
      <p:ext uri="{BB962C8B-B14F-4D97-AF65-F5344CB8AC3E}">
        <p14:creationId xmlns:p14="http://schemas.microsoft.com/office/powerpoint/2010/main" val="4129174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067800" cy="1981200"/>
          </a:xfrm>
        </p:spPr>
        <p:txBody>
          <a:bodyPr>
            <a:normAutofit fontScale="90000"/>
          </a:bodyPr>
          <a:lstStyle/>
          <a:p>
            <a:pPr marL="342900" lvl="0" indent="-342900">
              <a:spcBef>
                <a:spcPct val="20000"/>
              </a:spcBef>
            </a:pPr>
            <a:r>
              <a:rPr lang="en-US" sz="4000" dirty="0" smtClean="0">
                <a:ea typeface="+mn-ea"/>
                <a:cs typeface="+mn-cs"/>
              </a:rPr>
              <a:t>Chief Scientist Of</a:t>
            </a:r>
            <a:r>
              <a:rPr lang="en-US" sz="4000" i="1" dirty="0" smtClean="0">
                <a:ea typeface="+mn-ea"/>
                <a:cs typeface="+mn-cs"/>
              </a:rPr>
              <a:t> The </a:t>
            </a:r>
            <a:r>
              <a:rPr lang="en-US" sz="4000" i="1" dirty="0">
                <a:ea typeface="+mn-ea"/>
                <a:cs typeface="+mn-cs"/>
              </a:rPr>
              <a:t>Nature </a:t>
            </a:r>
            <a:r>
              <a:rPr lang="en-US" sz="4000" i="1" dirty="0" smtClean="0">
                <a:ea typeface="+mn-ea"/>
                <a:cs typeface="+mn-cs"/>
              </a:rPr>
              <a:t>Conservancy</a:t>
            </a:r>
            <a:r>
              <a:rPr lang="en-US" sz="4000" b="1" i="1" dirty="0" smtClean="0">
                <a:ea typeface="+mn-ea"/>
                <a:cs typeface="+mn-cs"/>
              </a:rPr>
              <a:t>  </a:t>
            </a:r>
            <a:r>
              <a:rPr lang="en-US" sz="4000" dirty="0" smtClean="0">
                <a:ea typeface="+mn-ea"/>
                <a:cs typeface="+mn-cs"/>
              </a:rPr>
              <a:t>Contradicts Bogus Biodiversity Dogma</a:t>
            </a:r>
            <a:r>
              <a:rPr lang="en-US" sz="3600" dirty="0" smtClean="0">
                <a:ea typeface="+mn-ea"/>
                <a:cs typeface="+mn-cs"/>
              </a:rPr>
              <a:t/>
            </a:r>
            <a:br>
              <a:rPr lang="en-US" sz="3600" dirty="0" smtClean="0">
                <a:ea typeface="+mn-ea"/>
                <a:cs typeface="+mn-cs"/>
              </a:rPr>
            </a:br>
            <a:r>
              <a:rPr lang="en-US" sz="2700" dirty="0" smtClean="0">
                <a:ea typeface="+mn-ea"/>
                <a:cs typeface="+mn-cs"/>
              </a:rPr>
              <a:t> P. </a:t>
            </a:r>
            <a:r>
              <a:rPr lang="en-US" sz="2700" dirty="0" err="1" smtClean="0">
                <a:ea typeface="+mn-ea"/>
                <a:cs typeface="+mn-cs"/>
              </a:rPr>
              <a:t>Karieva</a:t>
            </a:r>
            <a:r>
              <a:rPr lang="en-US" sz="2700" dirty="0" smtClean="0">
                <a:ea typeface="+mn-ea"/>
                <a:cs typeface="+mn-cs"/>
              </a:rPr>
              <a:t> Chief Scientist and Director </a:t>
            </a:r>
            <a:r>
              <a:rPr lang="en-US" sz="1800" i="1" dirty="0" smtClean="0">
                <a:ea typeface="+mn-ea"/>
                <a:cs typeface="+mn-cs"/>
              </a:rPr>
              <a:t>Breakthrough Journal </a:t>
            </a:r>
            <a:r>
              <a:rPr lang="en-US" sz="1800" dirty="0" smtClean="0">
                <a:ea typeface="+mn-ea"/>
                <a:cs typeface="+mn-cs"/>
              </a:rPr>
              <a:t>Summer 2011</a:t>
            </a:r>
            <a:r>
              <a:rPr lang="en-US" sz="2000" dirty="0">
                <a:ea typeface="+mn-ea"/>
                <a:cs typeface="+mn-cs"/>
              </a:rPr>
              <a:t/>
            </a:r>
            <a:br>
              <a:rPr lang="en-US" sz="2000" dirty="0">
                <a:ea typeface="+mn-ea"/>
                <a:cs typeface="+mn-cs"/>
              </a:rPr>
            </a:br>
            <a:r>
              <a:rPr lang="en-US" sz="1800" dirty="0">
                <a:ea typeface="+mn-ea"/>
                <a:cs typeface="+mn-cs"/>
              </a:rPr>
              <a:t/>
            </a:r>
            <a:br>
              <a:rPr lang="en-US" sz="1800" dirty="0">
                <a:ea typeface="+mn-ea"/>
                <a:cs typeface="+mn-cs"/>
              </a:rPr>
            </a:br>
            <a:endParaRPr lang="en-US" dirty="0"/>
          </a:p>
        </p:txBody>
      </p:sp>
      <p:sp>
        <p:nvSpPr>
          <p:cNvPr id="3" name="Content Placeholder 2"/>
          <p:cNvSpPr>
            <a:spLocks noGrp="1"/>
          </p:cNvSpPr>
          <p:nvPr>
            <p:ph idx="1"/>
          </p:nvPr>
        </p:nvSpPr>
        <p:spPr>
          <a:xfrm>
            <a:off x="76200" y="1828800"/>
            <a:ext cx="8991600" cy="4648200"/>
          </a:xfrm>
        </p:spPr>
        <p:txBody>
          <a:bodyPr>
            <a:normAutofit lnSpcReduction="10000"/>
          </a:bodyPr>
          <a:lstStyle/>
          <a:p>
            <a:pPr marL="0" indent="0">
              <a:buNone/>
            </a:pPr>
            <a:r>
              <a:rPr lang="en-US" dirty="0" smtClean="0"/>
              <a:t>“…</a:t>
            </a:r>
            <a:r>
              <a:rPr lang="en-US" b="1" dirty="0" smtClean="0"/>
              <a:t>ecologists </a:t>
            </a:r>
            <a:r>
              <a:rPr lang="en-US" b="1" dirty="0"/>
              <a:t>and conservationists have grossly overstated the fragility of nature</a:t>
            </a:r>
            <a:r>
              <a:rPr lang="en-US" dirty="0"/>
              <a:t>, frequently arguing that once an ecosystem is altered, it is gone forever</a:t>
            </a:r>
            <a:r>
              <a:rPr lang="en-US" dirty="0" smtClean="0"/>
              <a:t>.</a:t>
            </a:r>
          </a:p>
          <a:p>
            <a:pPr marL="0" indent="0">
              <a:buNone/>
            </a:pPr>
            <a:r>
              <a:rPr lang="en-US" b="1" dirty="0" smtClean="0"/>
              <a:t>The trouble for conservation is that the data simply do not support the idea of a fragile nature at risk of collapse.” </a:t>
            </a:r>
          </a:p>
          <a:p>
            <a:pPr marL="0" indent="0" algn="ctr">
              <a:buNone/>
            </a:pPr>
            <a:r>
              <a:rPr lang="en-US" b="1" dirty="0">
                <a:solidFill>
                  <a:srgbClr val="FF0000"/>
                </a:solidFill>
              </a:rPr>
              <a:t>Mandated Radical Environmentalism </a:t>
            </a:r>
            <a:r>
              <a:rPr lang="en-US" b="1" dirty="0" smtClean="0">
                <a:solidFill>
                  <a:srgbClr val="FF0000"/>
                </a:solidFill>
              </a:rPr>
              <a:t> And Bogus Biodiversity Claims Are </a:t>
            </a:r>
            <a:r>
              <a:rPr lang="en-US" b="1" dirty="0">
                <a:solidFill>
                  <a:srgbClr val="FF0000"/>
                </a:solidFill>
              </a:rPr>
              <a:t>Not </a:t>
            </a:r>
            <a:r>
              <a:rPr lang="en-US" b="1" dirty="0" smtClean="0">
                <a:solidFill>
                  <a:srgbClr val="FF0000"/>
                </a:solidFill>
              </a:rPr>
              <a:t>Necessary For Prudent Conservation</a:t>
            </a:r>
            <a:endParaRPr lang="en-US" b="1" dirty="0">
              <a:solidFill>
                <a:srgbClr val="FF0000"/>
              </a:solidFill>
            </a:endParaRPr>
          </a:p>
          <a:p>
            <a:pPr marL="0" indent="0">
              <a:buNone/>
            </a:pPr>
            <a:endParaRPr lang="en-US" b="1" dirty="0" smtClean="0"/>
          </a:p>
        </p:txBody>
      </p:sp>
    </p:spTree>
    <p:extLst>
      <p:ext uri="{BB962C8B-B14F-4D97-AF65-F5344CB8AC3E}">
        <p14:creationId xmlns:p14="http://schemas.microsoft.com/office/powerpoint/2010/main" val="2274353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“Rural Area”</a:t>
            </a:r>
            <a:endParaRPr lang="en-US" i="1" dirty="0"/>
          </a:p>
        </p:txBody>
      </p:sp>
      <p:sp>
        <p:nvSpPr>
          <p:cNvPr id="3" name="Content Placeholder 2"/>
          <p:cNvSpPr>
            <a:spLocks noGrp="1"/>
          </p:cNvSpPr>
          <p:nvPr>
            <p:ph idx="1"/>
          </p:nvPr>
        </p:nvSpPr>
        <p:spPr>
          <a:xfrm>
            <a:off x="228600" y="1295400"/>
            <a:ext cx="8763000" cy="5257800"/>
          </a:xfrm>
        </p:spPr>
        <p:txBody>
          <a:bodyPr>
            <a:normAutofit fontScale="70000" lnSpcReduction="20000"/>
          </a:bodyPr>
          <a:lstStyle/>
          <a:p>
            <a:pPr marL="0" indent="0">
              <a:buNone/>
            </a:pPr>
            <a:r>
              <a:rPr lang="en-US" dirty="0" smtClean="0"/>
              <a:t>“Strategy 1d: Consider modifying the zoning regulations to help achieve Rural Area objectives without reducing residential development rights.”</a:t>
            </a:r>
            <a:r>
              <a:rPr lang="en-US" dirty="0" smtClean="0">
                <a:solidFill>
                  <a:srgbClr val="FF0000"/>
                </a:solidFill>
              </a:rPr>
              <a:t>               		</a:t>
            </a:r>
            <a:endParaRPr lang="en-US" dirty="0">
              <a:solidFill>
                <a:srgbClr val="FF0000"/>
              </a:solidFill>
            </a:endParaRPr>
          </a:p>
          <a:p>
            <a:pPr marL="0" indent="0" algn="ctr">
              <a:buNone/>
            </a:pPr>
            <a:r>
              <a:rPr lang="en-US" sz="3500" dirty="0" smtClean="0">
                <a:solidFill>
                  <a:srgbClr val="FF0000"/>
                </a:solidFill>
              </a:rPr>
              <a:t>	</a:t>
            </a:r>
            <a:r>
              <a:rPr lang="en-US" sz="3500" b="1" dirty="0" smtClean="0">
                <a:solidFill>
                  <a:srgbClr val="FF0000"/>
                </a:solidFill>
              </a:rPr>
              <a:t>Planners will  just re-define “development rights” to a narrower range of choices</a:t>
            </a:r>
          </a:p>
          <a:p>
            <a:pPr marL="0" indent="0" algn="ctr">
              <a:buNone/>
            </a:pPr>
            <a:r>
              <a:rPr lang="en-US" dirty="0" smtClean="0"/>
              <a:t>“Strategy 1g: Strengthen the Acquisition of Conservation Easements (ACE) Program by providing a stable dedicated funding source and staff resources for administering the program.”</a:t>
            </a:r>
          </a:p>
          <a:p>
            <a:pPr marL="0" indent="0" algn="ctr">
              <a:buNone/>
            </a:pPr>
            <a:r>
              <a:rPr lang="en-US" sz="3600" b="1" dirty="0" smtClean="0">
                <a:solidFill>
                  <a:srgbClr val="FF0000"/>
                </a:solidFill>
              </a:rPr>
              <a:t>Scarce County taxpayer monies are given the privileged-few who then enjoy a variety of generous tax write-offs</a:t>
            </a:r>
            <a:r>
              <a:rPr lang="en-US" sz="3600" b="1" dirty="0">
                <a:solidFill>
                  <a:srgbClr val="FF0000"/>
                </a:solidFill>
              </a:rPr>
              <a:t> </a:t>
            </a:r>
            <a:r>
              <a:rPr lang="en-US" sz="3600" b="1" dirty="0" smtClean="0">
                <a:solidFill>
                  <a:srgbClr val="FF0000"/>
                </a:solidFill>
              </a:rPr>
              <a:t>and  lower property  taxes, by selling  their private property rights.  Then their County property tax burdens are passed on to everyone </a:t>
            </a:r>
            <a:r>
              <a:rPr lang="en-US" sz="3600" b="1" dirty="0" smtClean="0">
                <a:solidFill>
                  <a:srgbClr val="FF0000"/>
                </a:solidFill>
              </a:rPr>
              <a:t>else, </a:t>
            </a:r>
            <a:r>
              <a:rPr lang="en-US" sz="3600" b="1" dirty="0" smtClean="0">
                <a:solidFill>
                  <a:srgbClr val="FF0000"/>
                </a:solidFill>
              </a:rPr>
              <a:t>who get to pay twice.</a:t>
            </a:r>
          </a:p>
          <a:p>
            <a:pPr marL="0" indent="0" algn="ctr">
              <a:buNone/>
            </a:pPr>
            <a:r>
              <a:rPr lang="en-US" sz="3600" b="1" dirty="0" smtClean="0">
                <a:solidFill>
                  <a:srgbClr val="FF0000"/>
                </a:solidFill>
              </a:rPr>
              <a:t>Almost 20% of the County is now under ACE third party control;  how much is enough?</a:t>
            </a:r>
            <a:endParaRPr lang="en-US" sz="3600" b="1" dirty="0">
              <a:solidFill>
                <a:srgbClr val="FF0000"/>
              </a:solidFill>
            </a:endParaRPr>
          </a:p>
        </p:txBody>
      </p:sp>
    </p:spTree>
    <p:extLst>
      <p:ext uri="{BB962C8B-B14F-4D97-AF65-F5344CB8AC3E}">
        <p14:creationId xmlns:p14="http://schemas.microsoft.com/office/powerpoint/2010/main" val="3805719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smtClean="0"/>
              <a:t>“Economic Development”</a:t>
            </a:r>
            <a:endParaRPr lang="en-US" i="1" dirty="0"/>
          </a:p>
        </p:txBody>
      </p:sp>
      <p:sp>
        <p:nvSpPr>
          <p:cNvPr id="3" name="Content Placeholder 2"/>
          <p:cNvSpPr>
            <a:spLocks noGrp="1"/>
          </p:cNvSpPr>
          <p:nvPr>
            <p:ph idx="1"/>
          </p:nvPr>
        </p:nvSpPr>
        <p:spPr>
          <a:xfrm>
            <a:off x="152400" y="1371600"/>
            <a:ext cx="8915400" cy="4754563"/>
          </a:xfrm>
        </p:spPr>
        <p:txBody>
          <a:bodyPr>
            <a:normAutofit fontScale="62500" lnSpcReduction="20000"/>
          </a:bodyPr>
          <a:lstStyle/>
          <a:p>
            <a:pPr marL="0" indent="0">
              <a:buNone/>
            </a:pPr>
            <a:r>
              <a:rPr lang="en-US" sz="4000" dirty="0" smtClean="0"/>
              <a:t>“Strategy 2j: Monitor performance of the County’s Strategic Plan and the Comprehensive Plan with relation to education, housing, day, care, transportation and others, to </a:t>
            </a:r>
            <a:r>
              <a:rPr lang="en-US" sz="4000" b="1" dirty="0" smtClean="0"/>
              <a:t>address barriers experienced by the local work force, particularly those with the greatest needs.”</a:t>
            </a:r>
          </a:p>
          <a:p>
            <a:pPr marL="0" indent="0">
              <a:buNone/>
            </a:pPr>
            <a:endParaRPr lang="en-US" sz="4000" b="1" dirty="0" smtClean="0"/>
          </a:p>
          <a:p>
            <a:pPr marL="0" indent="0" algn="ctr">
              <a:buNone/>
            </a:pPr>
            <a:r>
              <a:rPr lang="en-US" sz="4400" b="1" dirty="0" smtClean="0">
                <a:solidFill>
                  <a:srgbClr val="FF0000"/>
                </a:solidFill>
              </a:rPr>
              <a:t>The majority of the local work force voting in the </a:t>
            </a:r>
            <a:r>
              <a:rPr lang="en-US" sz="4400" b="1" i="1" dirty="0" smtClean="0">
                <a:solidFill>
                  <a:srgbClr val="FF0000"/>
                </a:solidFill>
              </a:rPr>
              <a:t>Livability Project </a:t>
            </a:r>
            <a:r>
              <a:rPr lang="en-US" sz="4400" b="1" dirty="0" smtClean="0">
                <a:solidFill>
                  <a:srgbClr val="FF0000"/>
                </a:solidFill>
              </a:rPr>
              <a:t>chose</a:t>
            </a:r>
            <a:r>
              <a:rPr lang="en-US" sz="4400" b="1" i="1" dirty="0" smtClean="0">
                <a:solidFill>
                  <a:srgbClr val="FF0000"/>
                </a:solidFill>
              </a:rPr>
              <a:t> </a:t>
            </a:r>
            <a:r>
              <a:rPr lang="en-US" sz="4400" b="1" dirty="0" smtClean="0">
                <a:solidFill>
                  <a:srgbClr val="FF0000"/>
                </a:solidFill>
              </a:rPr>
              <a:t>to live in the </a:t>
            </a:r>
            <a:r>
              <a:rPr lang="en-US" sz="4400" b="1" u="sng" dirty="0" smtClean="0">
                <a:solidFill>
                  <a:srgbClr val="FF0000"/>
                </a:solidFill>
              </a:rPr>
              <a:t>rural area</a:t>
            </a:r>
            <a:r>
              <a:rPr lang="en-US" sz="4400" b="1" dirty="0" smtClean="0">
                <a:solidFill>
                  <a:srgbClr val="FF0000"/>
                </a:solidFill>
              </a:rPr>
              <a:t>, because they found living costs were less there, and a better value.</a:t>
            </a:r>
          </a:p>
          <a:p>
            <a:pPr marL="0" indent="0" algn="ctr">
              <a:buNone/>
            </a:pPr>
            <a:r>
              <a:rPr lang="en-US" sz="4400" b="1" dirty="0" smtClean="0">
                <a:solidFill>
                  <a:srgbClr val="FF0000"/>
                </a:solidFill>
              </a:rPr>
              <a:t>More regulations = More expensive cost of living</a:t>
            </a:r>
          </a:p>
          <a:p>
            <a:pPr marL="0" indent="0" algn="ctr">
              <a:buNone/>
            </a:pPr>
            <a:r>
              <a:rPr lang="en-US" sz="4400" b="1" dirty="0" smtClean="0">
                <a:solidFill>
                  <a:srgbClr val="FF0000"/>
                </a:solidFill>
              </a:rPr>
              <a:t>Smart Growth=Less choice and more expensive housing</a:t>
            </a:r>
          </a:p>
        </p:txBody>
      </p:sp>
    </p:spTree>
    <p:extLst>
      <p:ext uri="{BB962C8B-B14F-4D97-AF65-F5344CB8AC3E}">
        <p14:creationId xmlns:p14="http://schemas.microsoft.com/office/powerpoint/2010/main" val="3135515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“Growth Management”</a:t>
            </a:r>
            <a:endParaRPr lang="en-US" i="1" dirty="0"/>
          </a:p>
        </p:txBody>
      </p:sp>
      <p:sp>
        <p:nvSpPr>
          <p:cNvPr id="3" name="Content Placeholder 2"/>
          <p:cNvSpPr>
            <a:spLocks noGrp="1"/>
          </p:cNvSpPr>
          <p:nvPr>
            <p:ph idx="1"/>
          </p:nvPr>
        </p:nvSpPr>
        <p:spPr>
          <a:xfrm>
            <a:off x="152400" y="1600200"/>
            <a:ext cx="8839200" cy="4525963"/>
          </a:xfrm>
        </p:spPr>
        <p:txBody>
          <a:bodyPr>
            <a:normAutofit fontScale="92500"/>
          </a:bodyPr>
          <a:lstStyle/>
          <a:p>
            <a:pPr marL="0" indent="0">
              <a:buNone/>
            </a:pPr>
            <a:r>
              <a:rPr lang="en-US" dirty="0" smtClean="0"/>
              <a:t>“</a:t>
            </a:r>
            <a:r>
              <a:rPr lang="en-US" b="1" dirty="0" smtClean="0"/>
              <a:t>Only approve </a:t>
            </a:r>
            <a:r>
              <a:rPr lang="en-US" dirty="0" smtClean="0"/>
              <a:t>new development proposals in the Rural Area if those legislative requests are supported by Rural Area goals, objectives, and strategies.”</a:t>
            </a:r>
          </a:p>
          <a:p>
            <a:pPr marL="0" indent="0">
              <a:buNone/>
            </a:pPr>
            <a:endParaRPr lang="en-US" dirty="0"/>
          </a:p>
          <a:p>
            <a:pPr marL="0" indent="0" algn="ctr">
              <a:buNone/>
            </a:pPr>
            <a:r>
              <a:rPr lang="en-US" sz="3600" b="1" dirty="0" smtClean="0">
                <a:solidFill>
                  <a:srgbClr val="FF0000"/>
                </a:solidFill>
              </a:rPr>
              <a:t>Who crafted these “Rural Area goals”? What happened to “preserving the individual rights of citizens?”  The Rural area citizens are however approved to be a source of property taxation.</a:t>
            </a:r>
            <a:endParaRPr lang="en-US" sz="3600" b="1" dirty="0">
              <a:solidFill>
                <a:srgbClr val="FF0000"/>
              </a:solidFill>
            </a:endParaRPr>
          </a:p>
        </p:txBody>
      </p:sp>
    </p:spTree>
    <p:extLst>
      <p:ext uri="{BB962C8B-B14F-4D97-AF65-F5344CB8AC3E}">
        <p14:creationId xmlns:p14="http://schemas.microsoft.com/office/powerpoint/2010/main" val="3927555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“Community Facilities”</a:t>
            </a:r>
            <a:endParaRPr lang="en-US" i="1" dirty="0"/>
          </a:p>
        </p:txBody>
      </p:sp>
      <p:sp>
        <p:nvSpPr>
          <p:cNvPr id="3" name="Content Placeholder 2"/>
          <p:cNvSpPr>
            <a:spLocks noGrp="1"/>
          </p:cNvSpPr>
          <p:nvPr>
            <p:ph idx="1"/>
          </p:nvPr>
        </p:nvSpPr>
        <p:spPr>
          <a:xfrm>
            <a:off x="76200" y="1600200"/>
            <a:ext cx="8915400" cy="4724400"/>
          </a:xfrm>
        </p:spPr>
        <p:txBody>
          <a:bodyPr>
            <a:normAutofit fontScale="92500" lnSpcReduction="10000"/>
          </a:bodyPr>
          <a:lstStyle/>
          <a:p>
            <a:pPr marL="0" indent="0">
              <a:buNone/>
            </a:pPr>
            <a:r>
              <a:rPr lang="en-US" b="1" i="0" u="none" strike="noStrike" baseline="0" dirty="0" smtClean="0">
                <a:solidFill>
                  <a:srgbClr val="000000"/>
                </a:solidFill>
                <a:latin typeface="Tw Cen MT"/>
              </a:rPr>
              <a:t>Strategy 10c: </a:t>
            </a:r>
            <a:r>
              <a:rPr lang="en-US" b="0" i="0" u="none" strike="noStrike" baseline="0" dirty="0" smtClean="0">
                <a:solidFill>
                  <a:srgbClr val="000000"/>
                </a:solidFill>
                <a:latin typeface="Tw Cen MT"/>
              </a:rPr>
              <a:t>Continue to require reviews for compliance with the Comprehensive Plan for requests for </a:t>
            </a:r>
            <a:r>
              <a:rPr lang="en-US" b="1" i="0" u="none" strike="noStrike" baseline="0" dirty="0" smtClean="0">
                <a:solidFill>
                  <a:srgbClr val="000000"/>
                </a:solidFill>
                <a:latin typeface="Tw Cen MT"/>
              </a:rPr>
              <a:t>gas line extensions </a:t>
            </a:r>
            <a:r>
              <a:rPr lang="en-US" b="0" i="0" u="none" strike="noStrike" baseline="0" dirty="0" smtClean="0">
                <a:solidFill>
                  <a:srgbClr val="000000"/>
                </a:solidFill>
                <a:latin typeface="Tw Cen MT"/>
              </a:rPr>
              <a:t>to and through the Rural Area. Require compliance reviews with the Comprehensive Plan for requests for </a:t>
            </a:r>
            <a:r>
              <a:rPr lang="en-US" b="1" i="0" u="none" strike="noStrike" baseline="0" dirty="0" smtClean="0">
                <a:solidFill>
                  <a:srgbClr val="000000"/>
                </a:solidFill>
                <a:latin typeface="Tw Cen MT"/>
              </a:rPr>
              <a:t>fiber optic </a:t>
            </a:r>
            <a:r>
              <a:rPr lang="en-US" b="0" i="0" u="none" strike="noStrike" baseline="0" dirty="0" smtClean="0">
                <a:solidFill>
                  <a:srgbClr val="000000"/>
                </a:solidFill>
                <a:latin typeface="Tw Cen MT"/>
              </a:rPr>
              <a:t>extension to and through the </a:t>
            </a:r>
            <a:r>
              <a:rPr lang="en-US" b="1" i="0" u="none" strike="noStrike" baseline="0" dirty="0" smtClean="0">
                <a:solidFill>
                  <a:srgbClr val="000000"/>
                </a:solidFill>
                <a:latin typeface="Tw Cen MT"/>
              </a:rPr>
              <a:t>Rural Area</a:t>
            </a:r>
            <a:r>
              <a:rPr lang="en-US" b="0" i="0" u="none" strike="noStrike" baseline="0" dirty="0" smtClean="0">
                <a:solidFill>
                  <a:srgbClr val="000000"/>
                </a:solidFill>
                <a:latin typeface="Tw Cen MT"/>
              </a:rPr>
              <a:t>.</a:t>
            </a:r>
          </a:p>
          <a:p>
            <a:pPr marL="0" indent="0">
              <a:buNone/>
            </a:pPr>
            <a:endParaRPr lang="en-US" dirty="0" smtClean="0">
              <a:solidFill>
                <a:srgbClr val="000000"/>
              </a:solidFill>
              <a:latin typeface="Tw Cen MT"/>
            </a:endParaRPr>
          </a:p>
          <a:p>
            <a:pPr marL="0" indent="0" algn="ctr">
              <a:buNone/>
            </a:pPr>
            <a:r>
              <a:rPr lang="en-US" sz="3600" dirty="0" smtClean="0">
                <a:solidFill>
                  <a:srgbClr val="FF0000"/>
                </a:solidFill>
                <a:latin typeface="Tw Cen MT"/>
              </a:rPr>
              <a:t>Planners’ bias </a:t>
            </a:r>
            <a:r>
              <a:rPr lang="en-US" sz="3600" i="0" u="none" strike="noStrike" baseline="0" dirty="0" smtClean="0">
                <a:solidFill>
                  <a:srgbClr val="FF0000"/>
                </a:solidFill>
                <a:latin typeface="Tw Cen MT"/>
              </a:rPr>
              <a:t>against the Rural</a:t>
            </a:r>
            <a:r>
              <a:rPr lang="en-US" sz="3600" i="0" u="none" strike="noStrike" dirty="0" smtClean="0">
                <a:solidFill>
                  <a:srgbClr val="FF0000"/>
                </a:solidFill>
                <a:latin typeface="Tw Cen MT"/>
              </a:rPr>
              <a:t> Area obtaining necessary energy and high-tech access? The Comp Plan as a tool of </a:t>
            </a:r>
            <a:r>
              <a:rPr lang="en-US" sz="3600" dirty="0" smtClean="0">
                <a:solidFill>
                  <a:srgbClr val="FF0000"/>
                </a:solidFill>
                <a:latin typeface="Tw Cen MT"/>
              </a:rPr>
              <a:t>discrimination…</a:t>
            </a:r>
            <a:endParaRPr lang="en-US" sz="3600" dirty="0">
              <a:solidFill>
                <a:srgbClr val="FF0000"/>
              </a:solidFill>
            </a:endParaRPr>
          </a:p>
        </p:txBody>
      </p:sp>
    </p:spTree>
    <p:extLst>
      <p:ext uri="{BB962C8B-B14F-4D97-AF65-F5344CB8AC3E}">
        <p14:creationId xmlns:p14="http://schemas.microsoft.com/office/powerpoint/2010/main" val="1213742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600199"/>
          </a:xfrm>
        </p:spPr>
        <p:txBody>
          <a:bodyPr/>
          <a:lstStyle/>
          <a:p>
            <a:r>
              <a:rPr lang="en-US" i="1" dirty="0" smtClean="0"/>
              <a:t>“Natural Resources”</a:t>
            </a:r>
            <a:endParaRPr lang="en-US" i="1" dirty="0"/>
          </a:p>
        </p:txBody>
      </p:sp>
      <p:sp>
        <p:nvSpPr>
          <p:cNvPr id="3" name="Subtitle 2"/>
          <p:cNvSpPr>
            <a:spLocks noGrp="1"/>
          </p:cNvSpPr>
          <p:nvPr>
            <p:ph type="subTitle" idx="1"/>
          </p:nvPr>
        </p:nvSpPr>
        <p:spPr>
          <a:xfrm>
            <a:off x="533400" y="2514600"/>
            <a:ext cx="8153400" cy="3124200"/>
          </a:xfrm>
        </p:spPr>
        <p:txBody>
          <a:bodyPr>
            <a:normAutofit fontScale="92500" lnSpcReduction="10000"/>
          </a:bodyPr>
          <a:lstStyle/>
          <a:p>
            <a:r>
              <a:rPr lang="en-US" dirty="0" smtClean="0">
                <a:solidFill>
                  <a:schemeClr val="tx1"/>
                </a:solidFill>
              </a:rPr>
              <a:t>“Strategy 2a: Help protect air quality by reducing the County's carbon footprint…”</a:t>
            </a:r>
          </a:p>
          <a:p>
            <a:endParaRPr lang="en-US" dirty="0">
              <a:solidFill>
                <a:schemeClr val="tx1"/>
              </a:solidFill>
            </a:endParaRPr>
          </a:p>
          <a:p>
            <a:r>
              <a:rPr lang="en-US" sz="3600" b="1" dirty="0">
                <a:solidFill>
                  <a:srgbClr val="FF0000"/>
                </a:solidFill>
              </a:rPr>
              <a:t>C</a:t>
            </a:r>
            <a:r>
              <a:rPr lang="en-US" sz="3600" b="1" dirty="0" smtClean="0">
                <a:solidFill>
                  <a:srgbClr val="FF0000"/>
                </a:solidFill>
              </a:rPr>
              <a:t>arbon footprint is political talk. How is it measured?</a:t>
            </a:r>
          </a:p>
          <a:p>
            <a:r>
              <a:rPr lang="en-US" sz="3600" b="1" dirty="0" smtClean="0">
                <a:solidFill>
                  <a:srgbClr val="FF0000"/>
                </a:solidFill>
              </a:rPr>
              <a:t>What air quality problem?</a:t>
            </a:r>
            <a:endParaRPr lang="en-US" sz="3600" b="1" dirty="0">
              <a:solidFill>
                <a:srgbClr val="FF0000"/>
              </a:solidFill>
            </a:endParaRPr>
          </a:p>
        </p:txBody>
      </p:sp>
    </p:spTree>
    <p:extLst>
      <p:ext uri="{BB962C8B-B14F-4D97-AF65-F5344CB8AC3E}">
        <p14:creationId xmlns:p14="http://schemas.microsoft.com/office/powerpoint/2010/main" val="566988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11362"/>
          </a:xfrm>
        </p:spPr>
        <p:txBody>
          <a:bodyPr>
            <a:normAutofit/>
          </a:bodyPr>
          <a:lstStyle/>
          <a:p>
            <a:r>
              <a:rPr lang="en-US" dirty="0" smtClean="0"/>
              <a:t>This Comp Plan Draft Deserves Line-By-Line Prudent Review</a:t>
            </a:r>
            <a:endParaRPr lang="en-US" dirty="0"/>
          </a:p>
        </p:txBody>
      </p:sp>
      <p:sp>
        <p:nvSpPr>
          <p:cNvPr id="3" name="Content Placeholder 2"/>
          <p:cNvSpPr>
            <a:spLocks noGrp="1"/>
          </p:cNvSpPr>
          <p:nvPr>
            <p:ph idx="1"/>
          </p:nvPr>
        </p:nvSpPr>
        <p:spPr>
          <a:xfrm>
            <a:off x="457200" y="2133600"/>
            <a:ext cx="8229600" cy="3992563"/>
          </a:xfrm>
        </p:spPr>
        <p:txBody>
          <a:bodyPr>
            <a:normAutofit lnSpcReduction="10000"/>
          </a:bodyPr>
          <a:lstStyle/>
          <a:p>
            <a:pPr marL="0" indent="0" algn="ctr">
              <a:buNone/>
            </a:pPr>
            <a:r>
              <a:rPr lang="en-US" sz="3600" dirty="0" smtClean="0"/>
              <a:t>So-called public input multiple meetings dominated by special interest groups do not voice the concerns of the average working taxpayer</a:t>
            </a:r>
          </a:p>
          <a:p>
            <a:pPr marL="0" indent="0" algn="ctr">
              <a:buNone/>
            </a:pPr>
            <a:r>
              <a:rPr lang="en-US" sz="3600" dirty="0" smtClean="0"/>
              <a:t>The BOS prior vote to Fast Track this overbearing document is their own “</a:t>
            </a:r>
            <a:r>
              <a:rPr lang="en-US" sz="3600" i="1" dirty="0" smtClean="0"/>
              <a:t>Midnight Vo</a:t>
            </a:r>
            <a:r>
              <a:rPr lang="en-US" sz="4000" i="1" dirty="0" smtClean="0"/>
              <a:t>te” vote</a:t>
            </a:r>
            <a:endParaRPr lang="en-US" sz="4000" i="1" dirty="0"/>
          </a:p>
        </p:txBody>
      </p:sp>
    </p:spTree>
    <p:extLst>
      <p:ext uri="{BB962C8B-B14F-4D97-AF65-F5344CB8AC3E}">
        <p14:creationId xmlns:p14="http://schemas.microsoft.com/office/powerpoint/2010/main" val="515606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819</TotalTime>
  <Words>1107</Words>
  <Application>Microsoft Office PowerPoint</Application>
  <PresentationFormat>On-screen Show (4:3)</PresentationFormat>
  <Paragraphs>88</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  Some Critical Comments Regarding The County Comprehensive Plan Draft   </vt:lpstr>
      <vt:lpstr>Albemarle County Comprehensive Plan Proposal  Violates VA State Code VA Code 15.2-2223  </vt:lpstr>
      <vt:lpstr>General in Nature, Advisory?</vt:lpstr>
      <vt:lpstr>Planning:  Wikipedia definition </vt:lpstr>
      <vt:lpstr>“Development Areas” Objective 4: Achieve high quality development through application of the Neighborhood Model Principles. A Micro-Management Wish-List By “Planners Gone Wild” Imposing The APA  And County Staff Vision</vt:lpstr>
      <vt:lpstr>“Vision and Values Goals, Objectives, and Strategies”</vt:lpstr>
      <vt:lpstr>“Rural Area”</vt:lpstr>
      <vt:lpstr>Chief Scientist Of The Nature Conservancy  Contradicts Bogus Biodiversity Dogma  P. Karieva Chief Scientist and Director Breakthrough Journal Summer 2011  </vt:lpstr>
      <vt:lpstr>“Rural Area”</vt:lpstr>
      <vt:lpstr>“Economic Development”</vt:lpstr>
      <vt:lpstr>“Growth Management”</vt:lpstr>
      <vt:lpstr>“Community Facilities”</vt:lpstr>
      <vt:lpstr>“Natural Resources”</vt:lpstr>
      <vt:lpstr>This Comp Plan Draft Deserves Line-By-Line Prudent Review</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Objective 2: Protect air quality</dc:title>
  <dc:creator>Charles and Rose-Marie</dc:creator>
  <cp:lastModifiedBy>Charles and Rose-Marie</cp:lastModifiedBy>
  <cp:revision>54</cp:revision>
  <dcterms:created xsi:type="dcterms:W3CDTF">2014-02-10T20:38:05Z</dcterms:created>
  <dcterms:modified xsi:type="dcterms:W3CDTF">2014-03-12T17:45:54Z</dcterms:modified>
</cp:coreProperties>
</file>